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87" r:id="rId13"/>
    <p:sldId id="288" r:id="rId14"/>
    <p:sldId id="266" r:id="rId15"/>
    <p:sldId id="267" r:id="rId16"/>
    <p:sldId id="269" r:id="rId17"/>
    <p:sldId id="270" r:id="rId18"/>
    <p:sldId id="271" r:id="rId19"/>
    <p:sldId id="293" r:id="rId20"/>
    <p:sldId id="272" r:id="rId21"/>
    <p:sldId id="273" r:id="rId22"/>
    <p:sldId id="274" r:id="rId23"/>
    <p:sldId id="275" r:id="rId24"/>
    <p:sldId id="276" r:id="rId25"/>
    <p:sldId id="286" r:id="rId26"/>
    <p:sldId id="289" r:id="rId27"/>
    <p:sldId id="290" r:id="rId28"/>
    <p:sldId id="291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92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8" autoAdjust="0"/>
    <p:restoredTop sz="94660"/>
  </p:normalViewPr>
  <p:slideViewPr>
    <p:cSldViewPr>
      <p:cViewPr varScale="1">
        <p:scale>
          <a:sx n="61" d="100"/>
          <a:sy n="61" d="100"/>
        </p:scale>
        <p:origin x="-154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6F890AD-3526-4C10-B9E8-7B2B1327F2F5}" type="datetimeFigureOut">
              <a:rPr lang="ru-RU"/>
              <a:pPr>
                <a:defRPr/>
              </a:pPr>
              <a:t>06.05.2018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CD3CB2B-D819-4FCF-8A84-437AFDE068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C062136-D62D-47D7-B52E-92923E373546}" type="datetimeFigureOut">
              <a:rPr lang="ru-RU"/>
              <a:pPr>
                <a:defRPr/>
              </a:pPr>
              <a:t>06.05.2018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967DA14-4DB2-4926-9FF5-0E815B6347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959746-8E0E-4180-B4A7-724D93451F9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12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6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10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C0844-5751-4789-93D3-C8B9D11FC059}" type="datetime1">
              <a:rPr lang="ru-RU"/>
              <a:pPr>
                <a:defRPr/>
              </a:pPr>
              <a:t>06.05.2018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E673F88-8F33-47D3-8225-5CF6825941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33AFA-752B-43E2-A04B-49730992A581}" type="datetime1">
              <a:rPr lang="ru-RU"/>
              <a:pPr>
                <a:defRPr/>
              </a:pPr>
              <a:t>06.05.2018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B45ED-F6CC-41F9-9127-445E1A85B5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4F7D7-2A69-49D0-AB52-FD2D6D63EA91}" type="datetime1">
              <a:rPr lang="ru-RU"/>
              <a:pPr>
                <a:defRPr/>
              </a:pPr>
              <a:t>06.05.2018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9C2FA-05FB-4099-8232-396CDAA585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14B37-EED5-48C1-A019-605DAADEDE04}" type="datetime1">
              <a:rPr lang="ru-RU"/>
              <a:pPr>
                <a:defRPr/>
              </a:pPr>
              <a:t>06.05.2018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011B9-3D97-4311-9BBB-2626ACB75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6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7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8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DAF63-0E2D-4DA8-AA78-D325678A1489}" type="datetime1">
              <a:rPr lang="ru-RU"/>
              <a:pPr>
                <a:defRPr/>
              </a:pPr>
              <a:t>06.05.2018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DCE3F-9E33-43FF-BFED-D1BCE576B2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BEB0A-BF90-4A8A-A4A7-250F4762FCEE}" type="datetime1">
              <a:rPr lang="ru-RU"/>
              <a:pPr>
                <a:defRPr/>
              </a:pPr>
              <a:t>06.05.2018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0CE71-424E-46DD-A4F4-0C12CA759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74C5A-905B-4B2A-B485-6F479162A27D}" type="datetime1">
              <a:rPr lang="ru-RU"/>
              <a:pPr>
                <a:defRPr/>
              </a:pPr>
              <a:t>06.05.2018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6DCF2-D488-45DC-B35C-6EA089AD3E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DDE4A-979C-455B-891E-BFDF04D891FD}" type="datetime1">
              <a:rPr lang="ru-RU"/>
              <a:pPr>
                <a:defRPr/>
              </a:pPr>
              <a:t>06.05.2018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4F0E3-356B-4B13-989D-78F749F58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11FCA-38DC-480B-A3AC-934EB39F3D5A}" type="datetime1">
              <a:rPr lang="ru-RU"/>
              <a:pPr>
                <a:defRPr/>
              </a:pPr>
              <a:t>06.05.2018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3C328-B475-4808-95A1-91BEAD61A2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Скругленный прямоугольник 8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BB9B8-62E1-4E49-80A5-0D517844422F}" type="datetime1">
              <a:rPr lang="ru-RU"/>
              <a:pPr>
                <a:defRPr/>
              </a:pPr>
              <a:t>06.05.2018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21B6A-F103-481B-A5C7-3CAB3CFFAA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0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1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2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EA3C5-9E7E-403F-87BB-2B2A07179775}" type="datetime1">
              <a:rPr lang="ru-RU"/>
              <a:pPr>
                <a:defRPr/>
              </a:pPr>
              <a:t>06.05.2018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828AE-11C2-4823-A570-3B12FA0D6D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17AE11B-1129-47F9-BDF3-3201F4B05283}" type="datetime1">
              <a:rPr lang="ru-RU"/>
              <a:pPr>
                <a:defRPr/>
              </a:pPr>
              <a:t>06.05.2018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5046C50F-A52A-4646-BD66-159119AA1D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74" r:id="rId8"/>
    <p:sldLayoutId id="2147483675" r:id="rId9"/>
    <p:sldLayoutId id="2147483666" r:id="rId10"/>
    <p:sldLayoutId id="2147483665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FFFFFF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FFFFFF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FFFFFF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200400"/>
            <a:ext cx="9429750" cy="1600200"/>
          </a:xfrm>
        </p:spPr>
        <p:txBody>
          <a:bodyPr>
            <a:normAutofit/>
          </a:bodyPr>
          <a:lstStyle/>
          <a:p>
            <a:pPr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latin typeface="+mj-lt"/>
              </a:rPr>
              <a:t> </a:t>
            </a:r>
            <a:endParaRPr lang="ru-RU" sz="2400" dirty="0">
              <a:latin typeface="+mj-lt"/>
            </a:endParaRPr>
          </a:p>
        </p:txBody>
      </p:sp>
      <p:sp>
        <p:nvSpPr>
          <p:cNvPr id="15362" name="Заголовок 1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r>
              <a:rPr lang="ru-RU" sz="3600" smtClean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5363" name="TextBox 6"/>
          <p:cNvSpPr txBox="1">
            <a:spLocks noChangeArrowheads="1"/>
          </p:cNvSpPr>
          <p:nvPr/>
        </p:nvSpPr>
        <p:spPr bwMode="auto">
          <a:xfrm>
            <a:off x="3500438" y="62150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929063"/>
            <a:ext cx="9429750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143000"/>
            <a:ext cx="950118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ln/>
              <a:solidFill>
                <a:schemeClr val="accent3"/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5366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1</a:t>
            </a:r>
          </a:p>
        </p:txBody>
      </p:sp>
      <p:pic>
        <p:nvPicPr>
          <p:cNvPr id="13" name="Рисунок 12" descr="14146828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2071688" y="2286000"/>
            <a:ext cx="4460875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+mj-lt"/>
              </a:rPr>
              <a:t>Строение и эволюция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+mj-lt"/>
              </a:rPr>
              <a:t>Вселенной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Спиральные галактики</a:t>
            </a:r>
          </a:p>
        </p:txBody>
      </p:sp>
      <p:sp>
        <p:nvSpPr>
          <p:cNvPr id="25602" name="TextBox 6"/>
          <p:cNvSpPr txBox="1">
            <a:spLocks noChangeArrowheads="1"/>
          </p:cNvSpPr>
          <p:nvPr/>
        </p:nvSpPr>
        <p:spPr bwMode="auto">
          <a:xfrm>
            <a:off x="2428875" y="5286375"/>
            <a:ext cx="46434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Галактика М104  Сомбреро</a:t>
            </a:r>
            <a:endParaRPr lang="ru-RU" sz="2400">
              <a:latin typeface="Cambria" pitchFamily="18" charset="0"/>
            </a:endParaRPr>
          </a:p>
        </p:txBody>
      </p:sp>
      <p:pic>
        <p:nvPicPr>
          <p:cNvPr id="8" name="Содержимое 7" descr="спиральная галактика М104 Сомбреро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500298" y="1643050"/>
            <a:ext cx="4526733" cy="3610099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604" name="Нижний колонтитул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Спиральные галактики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500188"/>
            <a:ext cx="2800350" cy="4595812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ru-RU" smtClean="0"/>
              <a:t> </a:t>
            </a:r>
            <a:r>
              <a:rPr lang="ru-RU" sz="2400" smtClean="0">
                <a:latin typeface="Calibri" pitchFamily="34" charset="0"/>
              </a:rPr>
              <a:t>Состоят из ядра и нескольких спиральных рукавов или ветвей</a:t>
            </a:r>
          </a:p>
          <a:p>
            <a:pPr>
              <a:buFont typeface="Arial" charset="0"/>
              <a:buChar char="•"/>
            </a:pPr>
            <a:r>
              <a:rPr lang="ru-RU" sz="2400" smtClean="0">
                <a:latin typeface="Calibri" pitchFamily="34" charset="0"/>
              </a:rPr>
              <a:t> Ветви отходят непосредственно от ядра</a:t>
            </a:r>
          </a:p>
          <a:p>
            <a:pPr>
              <a:buFont typeface="Arial" charset="0"/>
              <a:buChar char="•"/>
            </a:pPr>
            <a:r>
              <a:rPr lang="ru-RU" sz="2400" smtClean="0">
                <a:latin typeface="Calibri" pitchFamily="34" charset="0"/>
              </a:rPr>
              <a:t> Вращаются</a:t>
            </a:r>
          </a:p>
          <a:p>
            <a:pPr>
              <a:buFont typeface="Arial" charset="0"/>
              <a:buChar char="•"/>
            </a:pPr>
            <a:r>
              <a:rPr lang="ru-RU" sz="2400" smtClean="0">
                <a:latin typeface="Calibri" pitchFamily="34" charset="0"/>
              </a:rPr>
              <a:t> В них много газа и пыли</a:t>
            </a:r>
          </a:p>
          <a:p>
            <a:pPr>
              <a:buFont typeface="Arial" charset="0"/>
              <a:buChar char="•"/>
            </a:pPr>
            <a:r>
              <a:rPr lang="ru-RU" sz="2400" smtClean="0">
                <a:latin typeface="Calibri" pitchFamily="34" charset="0"/>
              </a:rPr>
              <a:t> М </a:t>
            </a:r>
            <a:r>
              <a:rPr lang="en-US" sz="2400" smtClean="0">
                <a:latin typeface="Franklin Gothic Book"/>
              </a:rPr>
              <a:t>  </a:t>
            </a:r>
            <a:r>
              <a:rPr lang="en-US" sz="2400" smtClean="0">
                <a:latin typeface="Calibri" pitchFamily="34" charset="0"/>
              </a:rPr>
              <a:t>̴</a:t>
            </a:r>
            <a:r>
              <a:rPr lang="ru-RU" sz="2400" smtClean="0">
                <a:latin typeface="Calibri" pitchFamily="34" charset="0"/>
              </a:rPr>
              <a:t> 10</a:t>
            </a:r>
            <a:r>
              <a:rPr lang="ru-RU" sz="2400" baseline="30000" smtClean="0">
                <a:latin typeface="Calibri" pitchFamily="34" charset="0"/>
              </a:rPr>
              <a:t>12</a:t>
            </a:r>
            <a:r>
              <a:rPr lang="ru-RU" sz="2400" smtClean="0">
                <a:latin typeface="Calibri" pitchFamily="34" charset="0"/>
              </a:rPr>
              <a:t> М</a:t>
            </a:r>
            <a:r>
              <a:rPr lang="en-US" sz="2400" baseline="-25000" smtClean="0">
                <a:latin typeface="Franklin Gothic Book"/>
              </a:rPr>
              <a:t>ʘ</a:t>
            </a:r>
            <a:endParaRPr lang="ru-RU" baseline="-25000" smtClean="0"/>
          </a:p>
        </p:txBody>
      </p:sp>
      <p:pic>
        <p:nvPicPr>
          <p:cNvPr id="5" name="Содержимое 4" descr="NGC_4414_(NASA-med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929058" y="1500174"/>
            <a:ext cx="4876800" cy="4023360"/>
          </a:xfrm>
          <a:solidFill>
            <a:srgbClr val="FFFFFF">
              <a:shade val="85000"/>
            </a:srgbClr>
          </a:solidFill>
          <a:ln w="762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786188" y="5286375"/>
            <a:ext cx="514350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</a:rPr>
              <a:t>спиральная галактика </a:t>
            </a:r>
            <a:r>
              <a:rPr lang="ru-RU" sz="2400" b="1" dirty="0">
                <a:latin typeface="+mn-lt"/>
              </a:rPr>
              <a:t> </a:t>
            </a:r>
            <a:r>
              <a:rPr lang="ru-RU" sz="2400" b="1" dirty="0">
                <a:latin typeface="+mj-lt"/>
              </a:rPr>
              <a:t>NGC 4414 </a:t>
            </a:r>
            <a:r>
              <a:rPr lang="ru-RU" sz="2400" dirty="0">
                <a:latin typeface="+mj-lt"/>
              </a:rPr>
              <a:t>из созвездия Волосы Вероники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26629" name="Нижний колонтитул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Спиральная галактика М 33</a:t>
            </a:r>
          </a:p>
        </p:txBody>
      </p:sp>
      <p:pic>
        <p:nvPicPr>
          <p:cNvPr id="4" name="Содержимое 3" descr="спиральная галактика М3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3108" y="1447800"/>
            <a:ext cx="5286411" cy="45720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651" name="Нижний колонтитул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/>
          <a:lstStyle/>
          <a:p>
            <a:pPr algn="ctr"/>
            <a:r>
              <a:rPr lang="ru-RU" sz="3600" smtClean="0"/>
              <a:t>Спиральная галактика Андромеды</a:t>
            </a:r>
          </a:p>
        </p:txBody>
      </p:sp>
      <p:pic>
        <p:nvPicPr>
          <p:cNvPr id="4" name="Содержимое 3" descr="галактика Андромеды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00166" y="1463101"/>
            <a:ext cx="6715172" cy="4620039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675" name="Нижний колонтитул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Спиральные галактики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500188"/>
            <a:ext cx="3014663" cy="4595812"/>
          </a:xfrm>
        </p:spPr>
        <p:txBody>
          <a:bodyPr>
            <a:normAutofit/>
          </a:bodyPr>
          <a:lstStyle/>
          <a:p>
            <a:pPr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latin typeface="+mj-lt"/>
              </a:rPr>
              <a:t>Солнце  и Солнечная система входят в состав галактики Млечный путь.</a:t>
            </a:r>
          </a:p>
          <a:p>
            <a:pPr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latin typeface="+mj-lt"/>
              </a:rPr>
              <a:t>Галактика Млечный путь состоит из ядра, находящегося в центре галактики, и трёх  спиральных рукавов.</a:t>
            </a:r>
          </a:p>
          <a:p>
            <a:pPr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400" dirty="0">
              <a:latin typeface="+mj-lt"/>
            </a:endParaRPr>
          </a:p>
        </p:txBody>
      </p:sp>
      <p:pic>
        <p:nvPicPr>
          <p:cNvPr id="5" name="Содержимое 4" descr="Рисунок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143372" y="1500174"/>
            <a:ext cx="4549422" cy="3495554"/>
          </a:xfrm>
          <a:solidFill>
            <a:srgbClr val="FFFFFF">
              <a:shade val="85000"/>
            </a:srgbClr>
          </a:solidFill>
          <a:ln w="762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286250" y="5000625"/>
            <a:ext cx="4357688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</a:rPr>
              <a:t>Галактика Млечный путь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</a:rPr>
              <a:t> (вид сверху)</a:t>
            </a:r>
          </a:p>
        </p:txBody>
      </p:sp>
      <p:sp>
        <p:nvSpPr>
          <p:cNvPr id="29701" name="Нижний колонтитул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Спиральные галактики</a:t>
            </a:r>
          </a:p>
        </p:txBody>
      </p:sp>
      <p:sp>
        <p:nvSpPr>
          <p:cNvPr id="30722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2943225" cy="4495800"/>
          </a:xfrm>
        </p:spPr>
        <p:txBody>
          <a:bodyPr/>
          <a:lstStyle/>
          <a:p>
            <a:r>
              <a:rPr lang="ru-RU" sz="2400" smtClean="0">
                <a:latin typeface="Calibri" pitchFamily="34" charset="0"/>
              </a:rPr>
              <a:t>Размеры галактики Млечный путь:</a:t>
            </a:r>
            <a:r>
              <a:rPr lang="en-US" sz="2400" smtClean="0">
                <a:latin typeface="Calibri" pitchFamily="34" charset="0"/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ru-RU" sz="2400" smtClean="0">
                <a:latin typeface="Calibri" pitchFamily="34" charset="0"/>
              </a:rPr>
              <a:t> диаметр диска галактики около </a:t>
            </a:r>
          </a:p>
          <a:p>
            <a:r>
              <a:rPr lang="ru-RU" sz="2400" smtClean="0">
                <a:latin typeface="Calibri" pitchFamily="34" charset="0"/>
              </a:rPr>
              <a:t>30 кпк ( 100 000 св.л.);</a:t>
            </a:r>
          </a:p>
          <a:p>
            <a:pPr>
              <a:buFont typeface="Arial" charset="0"/>
              <a:buChar char="•"/>
            </a:pPr>
            <a:r>
              <a:rPr lang="ru-RU" sz="2400" smtClean="0">
                <a:latin typeface="Calibri" pitchFamily="34" charset="0"/>
              </a:rPr>
              <a:t> толщина – около </a:t>
            </a:r>
          </a:p>
          <a:p>
            <a:r>
              <a:rPr lang="ru-RU" sz="2400" smtClean="0">
                <a:latin typeface="Calibri" pitchFamily="34" charset="0"/>
              </a:rPr>
              <a:t>1 000 св. л.</a:t>
            </a:r>
          </a:p>
          <a:p>
            <a:endParaRPr lang="ru-RU" smtClean="0"/>
          </a:p>
        </p:txBody>
      </p:sp>
      <p:pic>
        <p:nvPicPr>
          <p:cNvPr id="5" name="Содержимое 4" descr="Рисунок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071934" y="1571612"/>
            <a:ext cx="4700954" cy="3669792"/>
          </a:xfrm>
          <a:solidFill>
            <a:srgbClr val="FFFFFF">
              <a:shade val="85000"/>
            </a:srgbClr>
          </a:solidFill>
          <a:ln w="762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071938" y="5286375"/>
            <a:ext cx="4643437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</a:rPr>
              <a:t>Галактика Млечный путь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</a:rPr>
              <a:t>(вид сбоку)</a:t>
            </a:r>
          </a:p>
        </p:txBody>
      </p:sp>
      <p:sp>
        <p:nvSpPr>
          <p:cNvPr id="30725" name="Нижний колонтитул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Спиральные галактики</a:t>
            </a:r>
          </a:p>
        </p:txBody>
      </p:sp>
      <p:sp>
        <p:nvSpPr>
          <p:cNvPr id="31746" name="Текст 2"/>
          <p:cNvSpPr>
            <a:spLocks noGrp="1"/>
          </p:cNvSpPr>
          <p:nvPr>
            <p:ph type="body" idx="2"/>
          </p:nvPr>
        </p:nvSpPr>
        <p:spPr>
          <a:xfrm>
            <a:off x="914400" y="1500188"/>
            <a:ext cx="3586163" cy="4595812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ru-RU" sz="2400" smtClean="0">
                <a:latin typeface="Calibri" pitchFamily="34" charset="0"/>
              </a:rPr>
              <a:t> Галактика Млечный путь вращается вокруг центра галактики.</a:t>
            </a:r>
          </a:p>
          <a:p>
            <a:pPr>
              <a:buFont typeface="Arial" charset="0"/>
              <a:buChar char="•"/>
            </a:pPr>
            <a:r>
              <a:rPr lang="ru-RU" sz="2400" smtClean="0">
                <a:latin typeface="Calibri" pitchFamily="34" charset="0"/>
              </a:rPr>
              <a:t> Один оборот вокруг центра галактики Солнце  делает за 200 млн. лет.</a:t>
            </a:r>
          </a:p>
          <a:p>
            <a:endParaRPr lang="ru-RU" smtClean="0"/>
          </a:p>
        </p:txBody>
      </p:sp>
      <p:pic>
        <p:nvPicPr>
          <p:cNvPr id="31747" name="Содержимое 4" descr="Рисунок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14875" y="1500188"/>
            <a:ext cx="4143375" cy="3540125"/>
          </a:xfrm>
        </p:spPr>
      </p:pic>
      <p:sp>
        <p:nvSpPr>
          <p:cNvPr id="6" name="TextBox 5"/>
          <p:cNvSpPr txBox="1"/>
          <p:nvPr/>
        </p:nvSpPr>
        <p:spPr>
          <a:xfrm>
            <a:off x="4714875" y="5072063"/>
            <a:ext cx="414337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</a:rPr>
              <a:t>Положение Солнца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</a:rPr>
              <a:t>в галактике Млечный путь</a:t>
            </a:r>
          </a:p>
        </p:txBody>
      </p:sp>
      <p:sp>
        <p:nvSpPr>
          <p:cNvPr id="31749" name="Нижний колонтитул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Неправильные галактики</a:t>
            </a:r>
          </a:p>
        </p:txBody>
      </p:sp>
      <p:sp>
        <p:nvSpPr>
          <p:cNvPr id="32770" name="TextBox 4"/>
          <p:cNvSpPr txBox="1">
            <a:spLocks noChangeArrowheads="1"/>
          </p:cNvSpPr>
          <p:nvPr/>
        </p:nvSpPr>
        <p:spPr bwMode="auto">
          <a:xfrm>
            <a:off x="2500313" y="5715000"/>
            <a:ext cx="450056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>
              <a:latin typeface="Calibri" pitchFamily="34" charset="0"/>
            </a:endParaRPr>
          </a:p>
          <a:p>
            <a:endParaRPr lang="ru-RU">
              <a:latin typeface="Cambria" pitchFamily="18" charset="0"/>
            </a:endParaRPr>
          </a:p>
        </p:txBody>
      </p:sp>
      <p:pic>
        <p:nvPicPr>
          <p:cNvPr id="7" name="Содержимое 6" descr="index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r="111" b="7745"/>
          <a:stretch>
            <a:fillRect/>
          </a:stretch>
        </p:blipFill>
        <p:spPr>
          <a:xfrm>
            <a:off x="2667000" y="1643062"/>
            <a:ext cx="4262454" cy="385764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571750" y="5572125"/>
            <a:ext cx="4429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</a:rPr>
              <a:t>  Большое Магелланово облако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j-lt"/>
            </a:endParaRPr>
          </a:p>
        </p:txBody>
      </p:sp>
      <p:sp>
        <p:nvSpPr>
          <p:cNvPr id="32773" name="Нижний колонтитул 1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Неправильные галактики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500188"/>
            <a:ext cx="3157538" cy="4595812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ru-RU" sz="2400" smtClean="0">
                <a:latin typeface="Calibri" pitchFamily="34" charset="0"/>
              </a:rPr>
              <a:t> Отсутствует чётко выраженное ядро</a:t>
            </a:r>
          </a:p>
          <a:p>
            <a:pPr>
              <a:buFont typeface="Arial" charset="0"/>
              <a:buChar char="•"/>
            </a:pPr>
            <a:r>
              <a:rPr lang="ru-RU" sz="2400" smtClean="0">
                <a:latin typeface="Calibri" pitchFamily="34" charset="0"/>
              </a:rPr>
              <a:t> Нет вращательной симметрии </a:t>
            </a:r>
          </a:p>
          <a:p>
            <a:pPr>
              <a:buFont typeface="Arial" charset="0"/>
              <a:buChar char="•"/>
            </a:pPr>
            <a:r>
              <a:rPr lang="ru-RU" sz="2400" smtClean="0">
                <a:latin typeface="Calibri" pitchFamily="34" charset="0"/>
              </a:rPr>
              <a:t> Около половины вещества в них – межзвездный газ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71938" y="5429250"/>
            <a:ext cx="44291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</a:rPr>
              <a:t>Галактика </a:t>
            </a:r>
            <a:r>
              <a:rPr lang="en-US" sz="2400" dirty="0">
                <a:latin typeface="+mj-lt"/>
              </a:rPr>
              <a:t>NGC 1313</a:t>
            </a:r>
            <a:endParaRPr lang="ru-RU" sz="2400" dirty="0">
              <a:latin typeface="+mj-lt"/>
            </a:endParaRPr>
          </a:p>
        </p:txBody>
      </p:sp>
      <p:pic>
        <p:nvPicPr>
          <p:cNvPr id="8" name="Содержимое 7" descr="Рисунок1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143372" y="1571612"/>
            <a:ext cx="4314825" cy="38354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3797" name="Нижний колонтитул 1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Квазары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428750"/>
            <a:ext cx="3657600" cy="4667250"/>
          </a:xfrm>
        </p:spPr>
        <p:txBody>
          <a:bodyPr>
            <a:normAutofit/>
          </a:bodyPr>
          <a:lstStyle/>
          <a:p>
            <a:pPr fontAlgn="auto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+mj-lt"/>
              </a:rPr>
              <a:t> Квазары не являются звездами; это яркие и очень активные ядра галактик, расположенные на расстоянии в миллиарды световых лет от Земли.</a:t>
            </a:r>
          </a:p>
        </p:txBody>
      </p:sp>
      <p:pic>
        <p:nvPicPr>
          <p:cNvPr id="5" name="Содержимое 4" descr="Квазар в созвездии Дева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628" y="1500174"/>
            <a:ext cx="3766004" cy="3719654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929188" y="5214938"/>
            <a:ext cx="38576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  </a:t>
            </a:r>
            <a:r>
              <a:rPr lang="ru-RU" sz="2400" dirty="0">
                <a:latin typeface="+mj-lt"/>
              </a:rPr>
              <a:t>Квазар 3C 273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</a:rPr>
              <a:t> в созвездии Девы</a:t>
            </a:r>
          </a:p>
        </p:txBody>
      </p:sp>
      <p:sp>
        <p:nvSpPr>
          <p:cNvPr id="34821" name="Нижний колонтитул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/>
              <a:t>Содержание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+mj-lt"/>
              </a:rPr>
              <a:t> Космология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+mj-lt"/>
              </a:rPr>
              <a:t> Типы галактик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+mj-lt"/>
              </a:rPr>
              <a:t> Скопления галактик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+mj-lt"/>
              </a:rPr>
              <a:t> Звёздные скопления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+mj-lt"/>
              </a:rPr>
              <a:t> Межзвёздное вещество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+mj-lt"/>
              </a:rPr>
              <a:t> Красное смещение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+mj-lt"/>
              </a:rPr>
              <a:t> Эффект Доплера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+mj-lt"/>
              </a:rPr>
              <a:t> Закон Хаббла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+mj-lt"/>
              </a:rPr>
              <a:t> Теория Большого взрыва</a:t>
            </a:r>
            <a:endParaRPr lang="ru-RU" sz="2400" dirty="0">
              <a:latin typeface="+mj-lt"/>
            </a:endParaRPr>
          </a:p>
        </p:txBody>
      </p:sp>
      <p:sp>
        <p:nvSpPr>
          <p:cNvPr id="17411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Скопления галактик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+mj-lt"/>
              </a:rPr>
              <a:t>Наряду с отдельными галактиками наблюдаются скопления галактик.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+mj-lt"/>
              </a:rPr>
              <a:t>Местная группа галактик  состоит из 35 галактик. Включает в себя галактики Туманность Андромеды, Млечный путь, Большое Магелланово облако, Малое Магелланово облако и другие.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+mj-lt"/>
              </a:rPr>
              <a:t>Галактики Местной группы связаны общим тяготением и движутся вокруг общего центра масс в созвездии Дева.</a:t>
            </a:r>
            <a:endParaRPr lang="ru-RU" sz="2400" dirty="0">
              <a:latin typeface="+mj-lt"/>
            </a:endParaRPr>
          </a:p>
        </p:txBody>
      </p:sp>
      <p:sp>
        <p:nvSpPr>
          <p:cNvPr id="35843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Звёздные скопления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Рассеянные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Шаровые</a:t>
            </a:r>
            <a:endParaRPr lang="ru-RU" dirty="0"/>
          </a:p>
        </p:txBody>
      </p:sp>
      <p:pic>
        <p:nvPicPr>
          <p:cNvPr id="7" name="Содержимое 6" descr="Рисунок1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57224" y="2285992"/>
            <a:ext cx="3733800" cy="3210963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Содержимое 8" descr="Рисунок12.jpg"/>
          <p:cNvPicPr>
            <a:picLocks noGrp="1" noChangeAspect="1"/>
          </p:cNvPicPr>
          <p:nvPr>
            <p:ph sz="half" idx="4"/>
          </p:nvPr>
        </p:nvPicPr>
        <p:blipFill>
          <a:blip r:embed="rId3"/>
          <a:stretch>
            <a:fillRect/>
          </a:stretch>
        </p:blipFill>
        <p:spPr>
          <a:xfrm>
            <a:off x="4929190" y="2285992"/>
            <a:ext cx="3733800" cy="321471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6870" name="TextBox 7"/>
          <p:cNvSpPr txBox="1">
            <a:spLocks noChangeArrowheads="1"/>
          </p:cNvSpPr>
          <p:nvPr/>
        </p:nvSpPr>
        <p:spPr bwMode="auto">
          <a:xfrm>
            <a:off x="785813" y="5500688"/>
            <a:ext cx="38576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скопление М50</a:t>
            </a:r>
          </a:p>
          <a:p>
            <a:pPr algn="ctr"/>
            <a:r>
              <a:rPr lang="ru-RU" sz="2400">
                <a:latin typeface="Calibri" pitchFamily="34" charset="0"/>
              </a:rPr>
              <a:t>в созвездии Единорога</a:t>
            </a:r>
          </a:p>
          <a:p>
            <a:endParaRPr lang="ru-RU">
              <a:latin typeface="Cambria" pitchFamily="18" charset="0"/>
            </a:endParaRPr>
          </a:p>
        </p:txBody>
      </p:sp>
      <p:sp>
        <p:nvSpPr>
          <p:cNvPr id="36871" name="TextBox 9"/>
          <p:cNvSpPr txBox="1">
            <a:spLocks noChangeArrowheads="1"/>
          </p:cNvSpPr>
          <p:nvPr/>
        </p:nvSpPr>
        <p:spPr bwMode="auto">
          <a:xfrm>
            <a:off x="4857750" y="5500688"/>
            <a:ext cx="38576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скопление М13 </a:t>
            </a:r>
          </a:p>
          <a:p>
            <a:pPr algn="ctr"/>
            <a:r>
              <a:rPr lang="ru-RU" sz="2400">
                <a:latin typeface="Calibri" pitchFamily="34" charset="0"/>
              </a:rPr>
              <a:t>в созвездии Геркулеса</a:t>
            </a:r>
          </a:p>
          <a:p>
            <a:endParaRPr lang="ru-RU">
              <a:latin typeface="Cambria" pitchFamily="18" charset="0"/>
            </a:endParaRPr>
          </a:p>
        </p:txBody>
      </p:sp>
      <p:sp>
        <p:nvSpPr>
          <p:cNvPr id="36872" name="Нижний колонтитул 1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Рассеянные звёздные скопления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571625"/>
            <a:ext cx="2871788" cy="4524375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ru-RU" smtClean="0">
                <a:latin typeface="Calibri" pitchFamily="34" charset="0"/>
              </a:rPr>
              <a:t> </a:t>
            </a:r>
            <a:r>
              <a:rPr lang="ru-RU" sz="2600" smtClean="0">
                <a:latin typeface="Calibri" pitchFamily="34" charset="0"/>
              </a:rPr>
              <a:t>Рассеянные звездные скопления встречаются вблизи галактической плоскости.</a:t>
            </a:r>
          </a:p>
          <a:p>
            <a:endParaRPr lang="ru-RU" sz="2600" smtClean="0">
              <a:latin typeface="Calibri" pitchFamily="34" charset="0"/>
            </a:endParaRPr>
          </a:p>
          <a:p>
            <a:endParaRPr lang="ru-RU" smtClean="0"/>
          </a:p>
        </p:txBody>
      </p:sp>
      <p:pic>
        <p:nvPicPr>
          <p:cNvPr id="5" name="Содержимое 4" descr="Рисунок1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071934" y="1571612"/>
            <a:ext cx="4560711" cy="3915177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000500" y="5500688"/>
            <a:ext cx="47148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</a:rPr>
              <a:t>Скопление  «Плеяды»</a:t>
            </a:r>
          </a:p>
        </p:txBody>
      </p:sp>
      <p:sp>
        <p:nvSpPr>
          <p:cNvPr id="37893" name="Нижний колонтитул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Шаровые звёздные скопления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85813" y="1500188"/>
            <a:ext cx="3143250" cy="4929187"/>
          </a:xfrm>
        </p:spPr>
        <p:txBody>
          <a:bodyPr>
            <a:normAutofit/>
          </a:bodyPr>
          <a:lstStyle/>
          <a:p>
            <a:pPr fontAlgn="auto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+mj-lt"/>
              </a:rPr>
              <a:t> Шаровые скопления  выделяются на звездном фоне благодаря значительному числу звезд и четкой сферической форме.</a:t>
            </a:r>
          </a:p>
          <a:p>
            <a:pPr fontAlgn="auto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+mj-lt"/>
              </a:rPr>
              <a:t> Диаметр шаровых скоплений составляет от 20 до 100 </a:t>
            </a:r>
            <a:r>
              <a:rPr lang="ru-RU" sz="2400" dirty="0" err="1" smtClean="0">
                <a:latin typeface="+mj-lt"/>
              </a:rPr>
              <a:t>пк</a:t>
            </a:r>
            <a:r>
              <a:rPr lang="ru-RU" sz="2400" dirty="0" smtClean="0">
                <a:latin typeface="+mj-lt"/>
              </a:rPr>
              <a:t>.</a:t>
            </a:r>
          </a:p>
          <a:p>
            <a:pPr fontAlgn="auto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+mj-lt"/>
              </a:rPr>
              <a:t> М= 104÷106 М</a:t>
            </a:r>
            <a:r>
              <a:rPr lang="en-US" sz="2400" baseline="-25000" dirty="0" smtClean="0">
                <a:latin typeface="+mj-lt"/>
              </a:rPr>
              <a:t>ʘ</a:t>
            </a:r>
            <a:r>
              <a:rPr lang="ru-RU" sz="2400" dirty="0" smtClean="0">
                <a:latin typeface="+mj-lt"/>
              </a:rPr>
              <a:t> </a:t>
            </a:r>
          </a:p>
          <a:p>
            <a:pPr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5" name="Содержимое 4" descr="Рисунок1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143372" y="1571612"/>
            <a:ext cx="4542020" cy="4074459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8916" name="TextBox 5"/>
          <p:cNvSpPr txBox="1">
            <a:spLocks noChangeArrowheads="1"/>
          </p:cNvSpPr>
          <p:nvPr/>
        </p:nvSpPr>
        <p:spPr bwMode="auto">
          <a:xfrm>
            <a:off x="4143375" y="5715000"/>
            <a:ext cx="45005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Скопление в созвездии Центавра</a:t>
            </a:r>
          </a:p>
          <a:p>
            <a:endParaRPr lang="ru-RU">
              <a:latin typeface="Cambria" pitchFamily="18" charset="0"/>
            </a:endParaRPr>
          </a:p>
        </p:txBody>
      </p:sp>
      <p:sp>
        <p:nvSpPr>
          <p:cNvPr id="38917" name="Нижний колонтитул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Межзвёздное вещество</a:t>
            </a:r>
          </a:p>
        </p:txBody>
      </p:sp>
      <p:sp>
        <p:nvSpPr>
          <p:cNvPr id="39938" name="Текст 2"/>
          <p:cNvSpPr>
            <a:spLocks noGrp="1"/>
          </p:cNvSpPr>
          <p:nvPr>
            <p:ph type="body" idx="2"/>
          </p:nvPr>
        </p:nvSpPr>
        <p:spPr>
          <a:xfrm>
            <a:off x="914400" y="1500188"/>
            <a:ext cx="3086100" cy="4595812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ru-RU" smtClean="0">
                <a:latin typeface="Calibri" pitchFamily="34" charset="0"/>
              </a:rPr>
              <a:t> </a:t>
            </a:r>
            <a:r>
              <a:rPr lang="ru-RU" sz="2400" smtClean="0">
                <a:latin typeface="Calibri" pitchFamily="34" charset="0"/>
              </a:rPr>
              <a:t>Пространство между звёздами заполнено разрежённым веществом, излучением и магнитным полем.</a:t>
            </a:r>
          </a:p>
          <a:p>
            <a:pPr>
              <a:buFont typeface="Arial" charset="0"/>
              <a:buChar char="•"/>
            </a:pPr>
            <a:r>
              <a:rPr lang="ru-RU" sz="2400" smtClean="0">
                <a:latin typeface="Calibri" pitchFamily="34" charset="0"/>
              </a:rPr>
              <a:t>Если концентрация вещества становится большой, то мы можем видеть различного вида туманности.</a:t>
            </a:r>
          </a:p>
          <a:p>
            <a:endParaRPr lang="ru-RU" smtClean="0"/>
          </a:p>
        </p:txBody>
      </p:sp>
      <p:pic>
        <p:nvPicPr>
          <p:cNvPr id="5" name="Содержимое 4" descr="Рисунок1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143372" y="1571612"/>
            <a:ext cx="4526844" cy="382905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9940" name="TextBox 5"/>
          <p:cNvSpPr txBox="1">
            <a:spLocks noChangeArrowheads="1"/>
          </p:cNvSpPr>
          <p:nvPr/>
        </p:nvSpPr>
        <p:spPr bwMode="auto">
          <a:xfrm>
            <a:off x="4071938" y="5429250"/>
            <a:ext cx="46434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Газопылевые облака туманности</a:t>
            </a:r>
          </a:p>
          <a:p>
            <a:pPr algn="ctr"/>
            <a:r>
              <a:rPr lang="ru-RU" sz="2400">
                <a:latin typeface="Calibri" pitchFamily="34" charset="0"/>
              </a:rPr>
              <a:t>М16 </a:t>
            </a:r>
            <a:r>
              <a:rPr lang="en-US" sz="2400">
                <a:latin typeface="Calibri" pitchFamily="34" charset="0"/>
              </a:rPr>
              <a:t>“</a:t>
            </a:r>
            <a:r>
              <a:rPr lang="ru-RU" sz="2400">
                <a:latin typeface="Calibri" pitchFamily="34" charset="0"/>
              </a:rPr>
              <a:t>Орёл</a:t>
            </a:r>
            <a:r>
              <a:rPr lang="en-US" sz="2400">
                <a:latin typeface="Calibri" pitchFamily="34" charset="0"/>
              </a:rPr>
              <a:t>”</a:t>
            </a:r>
            <a:r>
              <a:rPr lang="ru-RU" sz="2400">
                <a:latin typeface="Calibri" pitchFamily="34" charset="0"/>
              </a:rPr>
              <a:t> в созвездии Змеи</a:t>
            </a:r>
          </a:p>
          <a:p>
            <a:endParaRPr lang="ru-RU">
              <a:latin typeface="Cambria" pitchFamily="18" charset="0"/>
            </a:endParaRPr>
          </a:p>
        </p:txBody>
      </p:sp>
      <p:sp>
        <p:nvSpPr>
          <p:cNvPr id="39941" name="Нижний колонтитул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Туманность Конская голова</a:t>
            </a:r>
          </a:p>
        </p:txBody>
      </p:sp>
      <p:pic>
        <p:nvPicPr>
          <p:cNvPr id="4" name="Содержимое 3" descr="туманность Конская голов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1553696"/>
            <a:ext cx="5286412" cy="4466104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0963" name="Нижний колонтитул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Туманность Лагуна</a:t>
            </a:r>
          </a:p>
        </p:txBody>
      </p:sp>
      <p:pic>
        <p:nvPicPr>
          <p:cNvPr id="4" name="Содержимое 3" descr="туманность Лагуна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43100" y="1447800"/>
            <a:ext cx="5715000" cy="45720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987" name="Нижний колонтитул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26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Трёхраздельная туманность</a:t>
            </a:r>
          </a:p>
        </p:txBody>
      </p:sp>
      <p:pic>
        <p:nvPicPr>
          <p:cNvPr id="4" name="Содержимое 3" descr="Трёхраздельная туманность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08020" y="1447800"/>
            <a:ext cx="5385159" cy="45720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3011" name="Нижний колонтитул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27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Туманность </a:t>
            </a:r>
            <a:r>
              <a:rPr lang="en-US" sz="3600" smtClean="0"/>
              <a:t>IRAS 05437+2502</a:t>
            </a:r>
            <a:endParaRPr lang="ru-RU" sz="3600" smtClean="0"/>
          </a:p>
        </p:txBody>
      </p:sp>
      <p:pic>
        <p:nvPicPr>
          <p:cNvPr id="4" name="Содержимое 3" descr="туманность IRAS 05437+250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857356" y="1447800"/>
            <a:ext cx="5929354" cy="45720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4035" name="Нижний колонтитул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28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Звёздная пыль</a:t>
            </a:r>
          </a:p>
        </p:txBody>
      </p:sp>
      <p:sp>
        <p:nvSpPr>
          <p:cNvPr id="45058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mtClean="0">
                <a:latin typeface="Calibri" pitchFamily="34" charset="0"/>
              </a:rPr>
              <a:t>Суммарная масса пыли всего 0,03 % полной массы галактики.</a:t>
            </a:r>
          </a:p>
          <a:p>
            <a:r>
              <a:rPr lang="ru-RU" smtClean="0">
                <a:latin typeface="Calibri" pitchFamily="34" charset="0"/>
              </a:rPr>
              <a:t>Её полная светимость составляет 30 % от светимости звёзд и полностью определяет излучение галактики в инфракрасном диапазоне. </a:t>
            </a:r>
          </a:p>
          <a:p>
            <a:r>
              <a:rPr lang="ru-RU" smtClean="0">
                <a:latin typeface="Calibri" pitchFamily="34" charset="0"/>
              </a:rPr>
              <a:t>Температура пыли 15÷25 К.</a:t>
            </a:r>
          </a:p>
          <a:p>
            <a:endParaRPr lang="ru-RU" smtClean="0"/>
          </a:p>
        </p:txBody>
      </p:sp>
      <p:sp>
        <p:nvSpPr>
          <p:cNvPr id="45059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29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714375"/>
            <a:ext cx="8869362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u="sng" dirty="0">
                <a:latin typeface="+mj-lt"/>
              </a:rPr>
              <a:t>Космология </a:t>
            </a:r>
            <a:r>
              <a:rPr lang="ru-RU" sz="3600" dirty="0">
                <a:latin typeface="+mj-lt"/>
              </a:rPr>
              <a:t>- </a:t>
            </a:r>
            <a:r>
              <a:rPr lang="ru-RU" sz="2400" dirty="0">
                <a:latin typeface="+mj-lt"/>
              </a:rPr>
              <a:t>наука, изучающая строение и эволюцию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</a:rPr>
              <a:t>Вселенной.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aseline="30000" dirty="0">
              <a:latin typeface="+mj-lt"/>
            </a:endParaRPr>
          </a:p>
        </p:txBody>
      </p:sp>
      <p:pic>
        <p:nvPicPr>
          <p:cNvPr id="3" name="Рисунок 2" descr="Рисунок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857364"/>
            <a:ext cx="8715436" cy="4716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435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42938"/>
            <a:ext cx="7000875" cy="5262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400">
                <a:latin typeface="Calibri" pitchFamily="34" charset="0"/>
              </a:rPr>
              <a:t> Свет галактик представляет собой </a:t>
            </a:r>
          </a:p>
          <a:p>
            <a:r>
              <a:rPr lang="ru-RU" sz="2400">
                <a:latin typeface="Calibri" pitchFamily="34" charset="0"/>
              </a:rPr>
              <a:t>суммарный свет миллиардов </a:t>
            </a:r>
          </a:p>
          <a:p>
            <a:r>
              <a:rPr lang="ru-RU" sz="2400">
                <a:latin typeface="Calibri" pitchFamily="34" charset="0"/>
              </a:rPr>
              <a:t>звёзд и газа.</a:t>
            </a:r>
          </a:p>
          <a:p>
            <a:pPr>
              <a:buFont typeface="Arial" charset="0"/>
              <a:buChar char="•"/>
            </a:pPr>
            <a:r>
              <a:rPr lang="ru-RU" sz="2400">
                <a:latin typeface="Calibri" pitchFamily="34" charset="0"/>
              </a:rPr>
              <a:t> Для изучения физических свойств галактик</a:t>
            </a:r>
          </a:p>
          <a:p>
            <a:r>
              <a:rPr lang="ru-RU" sz="2400">
                <a:latin typeface="Calibri" pitchFamily="34" charset="0"/>
              </a:rPr>
              <a:t>астрономы используют </a:t>
            </a:r>
            <a:r>
              <a:rPr lang="ru-RU" sz="2400" u="sng">
                <a:latin typeface="Calibri" pitchFamily="34" charset="0"/>
              </a:rPr>
              <a:t>методы спектрального</a:t>
            </a:r>
          </a:p>
          <a:p>
            <a:r>
              <a:rPr lang="ru-RU" sz="2400" u="sng">
                <a:latin typeface="Calibri" pitchFamily="34" charset="0"/>
              </a:rPr>
              <a:t>анализа.</a:t>
            </a:r>
          </a:p>
          <a:p>
            <a:pPr>
              <a:buFont typeface="Arial" charset="0"/>
              <a:buChar char="•"/>
            </a:pPr>
            <a:r>
              <a:rPr lang="ru-RU" sz="2400" u="sng">
                <a:latin typeface="Calibri" pitchFamily="34" charset="0"/>
              </a:rPr>
              <a:t> Спектральный анализ</a:t>
            </a:r>
            <a:r>
              <a:rPr lang="ru-RU" sz="2400">
                <a:latin typeface="Calibri" pitchFamily="34" charset="0"/>
              </a:rPr>
              <a:t> – физический метод качественного и количественного определения атомного и молекулярного состава вещества, основанный на исследовании его спектра.</a:t>
            </a:r>
          </a:p>
          <a:p>
            <a:endParaRPr lang="ru-RU" sz="2400">
              <a:latin typeface="Calibri" pitchFamily="34" charset="0"/>
            </a:endParaRPr>
          </a:p>
          <a:p>
            <a:endParaRPr lang="ru-RU" sz="2400" u="sng">
              <a:latin typeface="Calibri" pitchFamily="34" charset="0"/>
            </a:endParaRPr>
          </a:p>
          <a:p>
            <a:endParaRPr lang="ru-RU" sz="2400" u="sng">
              <a:latin typeface="Calibri" pitchFamily="34" charset="0"/>
            </a:endParaRPr>
          </a:p>
          <a:p>
            <a:endParaRPr lang="ru-RU" sz="2400">
              <a:latin typeface="Calibri" pitchFamily="34" charset="0"/>
            </a:endParaRPr>
          </a:p>
        </p:txBody>
      </p:sp>
      <p:pic>
        <p:nvPicPr>
          <p:cNvPr id="46082" name="Рисунок 2" descr="61_004.jpg"/>
          <p:cNvPicPr>
            <a:picLocks noChangeAspect="1"/>
          </p:cNvPicPr>
          <p:nvPr/>
        </p:nvPicPr>
        <p:blipFill>
          <a:blip r:embed="rId2"/>
          <a:srcRect r="1030" b="53416"/>
          <a:stretch>
            <a:fillRect/>
          </a:stretch>
        </p:blipFill>
        <p:spPr bwMode="auto">
          <a:xfrm>
            <a:off x="1214438" y="4429125"/>
            <a:ext cx="6858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28688" y="5643563"/>
            <a:ext cx="6858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</a:rPr>
              <a:t>Спектр Солнца</a:t>
            </a:r>
          </a:p>
        </p:txBody>
      </p:sp>
      <p:sp>
        <p:nvSpPr>
          <p:cNvPr id="46084" name="Нижний колонтитул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Красное смещение</a:t>
            </a:r>
          </a:p>
        </p:txBody>
      </p:sp>
      <p:sp>
        <p:nvSpPr>
          <p:cNvPr id="47106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mtClean="0">
                <a:latin typeface="Calibri" pitchFamily="34" charset="0"/>
              </a:rPr>
              <a:t>Линии в спектрах всех известных галактик смещены к красному концу спектра.</a:t>
            </a:r>
          </a:p>
          <a:p>
            <a:r>
              <a:rPr lang="ru-RU" smtClean="0">
                <a:latin typeface="Calibri" pitchFamily="34" charset="0"/>
              </a:rPr>
              <a:t>Пусть </a:t>
            </a:r>
            <a:r>
              <a:rPr lang="el-GR" smtClean="0">
                <a:latin typeface="Calibri" pitchFamily="34" charset="0"/>
              </a:rPr>
              <a:t>λ</a:t>
            </a:r>
            <a:r>
              <a:rPr lang="ru-RU" baseline="-25000" smtClean="0">
                <a:latin typeface="Calibri" pitchFamily="34" charset="0"/>
              </a:rPr>
              <a:t>о</a:t>
            </a:r>
            <a:r>
              <a:rPr lang="ru-RU" smtClean="0">
                <a:latin typeface="Calibri" pitchFamily="34" charset="0"/>
              </a:rPr>
              <a:t> - длина волны спектральной линии, наблюдаемой в лаборатории,</a:t>
            </a:r>
          </a:p>
          <a:p>
            <a:r>
              <a:rPr lang="el-GR" smtClean="0">
                <a:latin typeface="Calibri" pitchFamily="34" charset="0"/>
              </a:rPr>
              <a:t>λ</a:t>
            </a:r>
            <a:r>
              <a:rPr lang="ru-RU" smtClean="0">
                <a:latin typeface="Calibri" pitchFamily="34" charset="0"/>
              </a:rPr>
              <a:t> – длина волны спектральной линии в спектре галактики,</a:t>
            </a:r>
          </a:p>
          <a:p>
            <a:r>
              <a:rPr lang="ru-RU" smtClean="0">
                <a:latin typeface="Calibri" pitchFamily="34" charset="0"/>
              </a:rPr>
              <a:t>Δ</a:t>
            </a:r>
            <a:r>
              <a:rPr lang="el-GR" smtClean="0">
                <a:latin typeface="Calibri" pitchFamily="34" charset="0"/>
              </a:rPr>
              <a:t>λ</a:t>
            </a:r>
            <a:r>
              <a:rPr lang="ru-RU" smtClean="0">
                <a:latin typeface="Calibri" pitchFamily="34" charset="0"/>
              </a:rPr>
              <a:t>=</a:t>
            </a:r>
            <a:r>
              <a:rPr lang="el-GR" smtClean="0">
                <a:latin typeface="Calibri" pitchFamily="34" charset="0"/>
              </a:rPr>
              <a:t>λ</a:t>
            </a:r>
            <a:r>
              <a:rPr lang="ru-RU" smtClean="0">
                <a:latin typeface="Calibri" pitchFamily="34" charset="0"/>
              </a:rPr>
              <a:t>-</a:t>
            </a:r>
            <a:r>
              <a:rPr lang="el-GR" smtClean="0">
                <a:latin typeface="Calibri" pitchFamily="34" charset="0"/>
              </a:rPr>
              <a:t>λ</a:t>
            </a:r>
            <a:r>
              <a:rPr lang="ru-RU" baseline="-25000" smtClean="0">
                <a:latin typeface="Calibri" pitchFamily="34" charset="0"/>
              </a:rPr>
              <a:t>о</a:t>
            </a:r>
            <a:r>
              <a:rPr lang="ru-RU" smtClean="0">
                <a:latin typeface="Calibri" pitchFamily="34" charset="0"/>
              </a:rPr>
              <a:t> - смещение спектральной линии.</a:t>
            </a:r>
          </a:p>
          <a:p>
            <a:r>
              <a:rPr lang="ru-RU" smtClean="0">
                <a:latin typeface="Calibri" pitchFamily="34" charset="0"/>
              </a:rPr>
              <a:t>Оказалось, что отношение смещения спектральной линии </a:t>
            </a:r>
            <a:r>
              <a:rPr lang="el-GR" smtClean="0">
                <a:latin typeface="Calibri" pitchFamily="34" charset="0"/>
              </a:rPr>
              <a:t>Δλ</a:t>
            </a:r>
            <a:r>
              <a:rPr lang="ru-RU" smtClean="0">
                <a:latin typeface="Calibri" pitchFamily="34" charset="0"/>
              </a:rPr>
              <a:t> к </a:t>
            </a:r>
            <a:r>
              <a:rPr lang="el-GR" smtClean="0">
                <a:latin typeface="Calibri" pitchFamily="34" charset="0"/>
              </a:rPr>
              <a:t>λ</a:t>
            </a:r>
            <a:r>
              <a:rPr lang="ru-RU" baseline="-25000" smtClean="0">
                <a:latin typeface="Calibri" pitchFamily="34" charset="0"/>
              </a:rPr>
              <a:t>о</a:t>
            </a:r>
            <a:r>
              <a:rPr lang="ru-RU" smtClean="0">
                <a:latin typeface="Calibri" pitchFamily="34" charset="0"/>
              </a:rPr>
              <a:t>                        одинаково для всех линий в спектре галактики. </a:t>
            </a:r>
          </a:p>
          <a:p>
            <a:endParaRPr lang="ru-RU" smtClean="0"/>
          </a:p>
        </p:txBody>
      </p:sp>
      <p:sp>
        <p:nvSpPr>
          <p:cNvPr id="4710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47110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4711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47112" name="Rectangle 10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47113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mbria" pitchFamily="18" charset="0"/>
            </a:endParaRPr>
          </a:p>
        </p:txBody>
      </p:sp>
      <p:pic>
        <p:nvPicPr>
          <p:cNvPr id="47114" name="Picture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5000625"/>
            <a:ext cx="12858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5" name="Rectangle 13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47116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31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Эффект Доплера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smtClean="0">
                <a:latin typeface="Calibri" pitchFamily="34" charset="0"/>
              </a:rPr>
              <a:t>Смещение спектральных линий к красному концу спектра вызвано движением  (удалением) излучающего объекта (галактики) со скоростью </a:t>
            </a:r>
            <a:r>
              <a:rPr lang="ru-RU" sz="2400" smtClean="0">
                <a:latin typeface="Cambria Math" pitchFamily="18" charset="0"/>
              </a:rPr>
              <a:t>𝓿  </a:t>
            </a:r>
            <a:r>
              <a:rPr lang="ru-RU" sz="2400" smtClean="0">
                <a:latin typeface="Calibri" pitchFamily="34" charset="0"/>
              </a:rPr>
              <a:t>по направлению от наблюдателя.</a:t>
            </a:r>
          </a:p>
          <a:p>
            <a:r>
              <a:rPr lang="ru-RU" sz="2400" smtClean="0">
                <a:latin typeface="Calibri" pitchFamily="34" charset="0"/>
              </a:rPr>
              <a:t>При </a:t>
            </a:r>
            <a:r>
              <a:rPr lang="en-US" sz="2400" smtClean="0">
                <a:latin typeface="Franklin Gothic Book"/>
              </a:rPr>
              <a:t>Z</a:t>
            </a:r>
            <a:r>
              <a:rPr lang="ru-RU" sz="2400" smtClean="0">
                <a:latin typeface="Calibri" pitchFamily="34" charset="0"/>
              </a:rPr>
              <a:t> </a:t>
            </a:r>
            <a:r>
              <a:rPr lang="en-US" sz="2400" smtClean="0">
                <a:latin typeface="Cambria Math" pitchFamily="18" charset="0"/>
              </a:rPr>
              <a:t>«</a:t>
            </a:r>
            <a:r>
              <a:rPr lang="ru-RU" sz="2400" smtClean="0">
                <a:latin typeface="Cambria Math" pitchFamily="18" charset="0"/>
              </a:rPr>
              <a:t> </a:t>
            </a:r>
            <a:r>
              <a:rPr lang="en-US" sz="2400" smtClean="0">
                <a:latin typeface="Cambria Math" pitchFamily="18" charset="0"/>
              </a:rPr>
              <a:t>1      </a:t>
            </a:r>
          </a:p>
          <a:p>
            <a:pPr>
              <a:buFont typeface="Wingdings 2" pitchFamily="18" charset="2"/>
              <a:buNone/>
            </a:pPr>
            <a:r>
              <a:rPr lang="en-US" sz="2400" smtClean="0">
                <a:latin typeface="Cambria Math" pitchFamily="18" charset="0"/>
              </a:rPr>
              <a:t>    𝓿</a:t>
            </a:r>
            <a:r>
              <a:rPr lang="ru-RU" sz="2400" smtClean="0">
                <a:latin typeface="Cambria Math" pitchFamily="18" charset="0"/>
              </a:rPr>
              <a:t> </a:t>
            </a:r>
            <a:r>
              <a:rPr lang="en-US" sz="2400" smtClean="0">
                <a:latin typeface="Cambria Math" pitchFamily="18" charset="0"/>
              </a:rPr>
              <a:t>=</a:t>
            </a:r>
            <a:r>
              <a:rPr lang="ru-RU" sz="2400" smtClean="0">
                <a:latin typeface="Cambria Math" pitchFamily="18" charset="0"/>
              </a:rPr>
              <a:t> </a:t>
            </a:r>
            <a:r>
              <a:rPr lang="en-US" sz="2400" smtClean="0">
                <a:latin typeface="Cambria Math" pitchFamily="18" charset="0"/>
              </a:rPr>
              <a:t>c·Z – </a:t>
            </a:r>
            <a:r>
              <a:rPr lang="ru-RU" sz="240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скорость объекта (галактики),</a:t>
            </a:r>
          </a:p>
          <a:p>
            <a:pPr>
              <a:buFont typeface="Wingdings 2" pitchFamily="18" charset="2"/>
              <a:buNone/>
            </a:pPr>
            <a:r>
              <a:rPr lang="ru-RU" sz="240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    где </a:t>
            </a:r>
            <a:r>
              <a:rPr lang="en-US" sz="240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c = 3</a:t>
            </a:r>
            <a:r>
              <a:rPr lang="en-US" sz="2400" smtClean="0">
                <a:latin typeface="Cambria Math" pitchFamily="18" charset="0"/>
                <a:ea typeface="Cambria Math" pitchFamily="18" charset="0"/>
                <a:cs typeface="Calibri" pitchFamily="34" charset="0"/>
              </a:rPr>
              <a:t>·10</a:t>
            </a:r>
            <a:r>
              <a:rPr lang="en-US" sz="2400" baseline="30000" smtClean="0">
                <a:latin typeface="Cambria Math" pitchFamily="18" charset="0"/>
                <a:ea typeface="Cambria Math" pitchFamily="18" charset="0"/>
                <a:cs typeface="Calibri" pitchFamily="34" charset="0"/>
              </a:rPr>
              <a:t>8</a:t>
            </a:r>
            <a:r>
              <a:rPr lang="en-US" sz="2400" smtClean="0">
                <a:latin typeface="Cambria Math" pitchFamily="18" charset="0"/>
                <a:ea typeface="Cambria Math" pitchFamily="18" charset="0"/>
                <a:cs typeface="Calibri" pitchFamily="34" charset="0"/>
              </a:rPr>
              <a:t> </a:t>
            </a:r>
            <a:r>
              <a:rPr lang="ru-RU" sz="240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м/с – скорость света в вакууме.</a:t>
            </a:r>
            <a:endParaRPr lang="ru-RU" sz="2400" smtClean="0">
              <a:latin typeface="Calibri" pitchFamily="34" charset="0"/>
            </a:endParaRPr>
          </a:p>
        </p:txBody>
      </p:sp>
      <p:sp>
        <p:nvSpPr>
          <p:cNvPr id="48131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32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Закон Хаббла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smtClean="0">
                <a:latin typeface="Calibri" pitchFamily="34" charset="0"/>
              </a:rPr>
              <a:t>По спектрам галактик установлено, что они «разбегаются» от нас со скоростью </a:t>
            </a:r>
            <a:r>
              <a:rPr lang="ru-RU" sz="2400" smtClean="0">
                <a:latin typeface="Cambria Math" pitchFamily="18" charset="0"/>
              </a:rPr>
              <a:t>𝓿</a:t>
            </a:r>
            <a:r>
              <a:rPr lang="ru-RU" sz="2400" smtClean="0">
                <a:latin typeface="Calibri" pitchFamily="34" charset="0"/>
              </a:rPr>
              <a:t>, пропорциональной расстоянию до галактики:</a:t>
            </a:r>
          </a:p>
          <a:p>
            <a:pPr>
              <a:buFont typeface="Wingdings 2" pitchFamily="18" charset="2"/>
              <a:buNone/>
            </a:pPr>
            <a:r>
              <a:rPr lang="ru-RU" sz="2400" smtClean="0">
                <a:latin typeface="Calibri" pitchFamily="34" charset="0"/>
              </a:rPr>
              <a:t>     </a:t>
            </a:r>
            <a:r>
              <a:rPr lang="ru-RU" sz="2400" smtClean="0">
                <a:latin typeface="Cambria Math" pitchFamily="18" charset="0"/>
              </a:rPr>
              <a:t>𝓿 = </a:t>
            </a:r>
            <a:r>
              <a:rPr lang="en-US" sz="2400" smtClean="0">
                <a:latin typeface="Cambria Math" pitchFamily="18" charset="0"/>
              </a:rPr>
              <a:t>H·r,</a:t>
            </a:r>
          </a:p>
          <a:p>
            <a:pPr>
              <a:buFont typeface="Wingdings 2" pitchFamily="18" charset="2"/>
              <a:buNone/>
            </a:pPr>
            <a:r>
              <a:rPr lang="en-US" sz="2400" smtClean="0">
                <a:latin typeface="Cambria Math" pitchFamily="18" charset="0"/>
              </a:rPr>
              <a:t>     </a:t>
            </a:r>
            <a:r>
              <a:rPr lang="ru-RU" sz="240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где </a:t>
            </a:r>
            <a:r>
              <a:rPr lang="en-US" sz="240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H = 2,4</a:t>
            </a:r>
            <a:r>
              <a:rPr lang="en-US" sz="2400" smtClean="0">
                <a:latin typeface="Cambria Math" pitchFamily="18" charset="0"/>
                <a:ea typeface="Cambria Math" pitchFamily="18" charset="0"/>
                <a:cs typeface="Calibri" pitchFamily="34" charset="0"/>
              </a:rPr>
              <a:t>·10</a:t>
            </a:r>
            <a:r>
              <a:rPr lang="en-US" sz="2400" baseline="30000" smtClean="0">
                <a:latin typeface="Cambria Math" pitchFamily="18" charset="0"/>
                <a:ea typeface="Cambria Math" pitchFamily="18" charset="0"/>
                <a:cs typeface="Calibri" pitchFamily="34" charset="0"/>
              </a:rPr>
              <a:t>-18</a:t>
            </a:r>
            <a:r>
              <a:rPr lang="en-US" sz="2400" smtClean="0">
                <a:latin typeface="Cambria Math" pitchFamily="18" charset="0"/>
                <a:ea typeface="Cambria Math" pitchFamily="18" charset="0"/>
                <a:cs typeface="Calibri" pitchFamily="34" charset="0"/>
              </a:rPr>
              <a:t> </a:t>
            </a:r>
            <a:r>
              <a:rPr lang="ru-RU" sz="240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с</a:t>
            </a:r>
            <a:r>
              <a:rPr lang="ru-RU" sz="2400" baseline="3000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-1</a:t>
            </a:r>
            <a:r>
              <a:rPr lang="ru-RU" sz="240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 – постоянная Хаббла,</a:t>
            </a:r>
          </a:p>
          <a:p>
            <a:pPr>
              <a:buFont typeface="Wingdings 2" pitchFamily="18" charset="2"/>
              <a:buNone/>
            </a:pPr>
            <a:r>
              <a:rPr lang="ru-RU" sz="240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          </a:t>
            </a:r>
            <a:r>
              <a:rPr lang="en-US" sz="240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  r</a:t>
            </a:r>
            <a:r>
              <a:rPr lang="ru-RU" sz="240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 </a:t>
            </a:r>
            <a:r>
              <a:rPr lang="en-US" sz="240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– </a:t>
            </a:r>
            <a:r>
              <a:rPr lang="ru-RU" sz="240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расстояние до галактики (м). </a:t>
            </a:r>
            <a:endParaRPr lang="ru-RU" sz="2400" smtClean="0">
              <a:latin typeface="Calibri" pitchFamily="34" charset="0"/>
            </a:endParaRPr>
          </a:p>
        </p:txBody>
      </p:sp>
      <p:sp>
        <p:nvSpPr>
          <p:cNvPr id="49155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Теория Большого взрыва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+mj-lt"/>
              </a:rPr>
              <a:t>Вселенная возникла 13 млрд. лет назад из некоторого начального «сингулярного» состояния и с тех пор непрерывно расширяется и охлаждается. 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+mj-lt"/>
              </a:rPr>
              <a:t>Согласно теории Большого взрыва, дальнейшая эволюция зависит от экспериментально измеримого параметра — средней плотности вещества в современной Вселенной. Если плотность не превосходит некоторого критического значения, Вселенная будет расширяться вечно, если же плотность больше критической, то процесс расширения когда-нибудь остановится и начнётся обратная фаза сжатия, возвращающая к исходному сингулярному состоянию. </a:t>
            </a:r>
            <a:endParaRPr lang="ru-RU" dirty="0">
              <a:latin typeface="+mj-lt"/>
            </a:endParaRPr>
          </a:p>
        </p:txBody>
      </p:sp>
      <p:sp>
        <p:nvSpPr>
          <p:cNvPr id="50179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34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Теория Большого взрыва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8688" y="1428750"/>
            <a:ext cx="7858125" cy="6370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Критическое значение плотности вещества </a:t>
            </a:r>
            <a:r>
              <a:rPr lang="en-US" sz="2400">
                <a:latin typeface="Cambria Math" pitchFamily="18" charset="0"/>
              </a:rPr>
              <a:t>ƍ</a:t>
            </a:r>
            <a:r>
              <a:rPr lang="ru-RU" sz="2400" baseline="-25000">
                <a:latin typeface="Cambria Math" pitchFamily="18" charset="0"/>
              </a:rPr>
              <a:t>кр</a:t>
            </a:r>
            <a:r>
              <a:rPr lang="ru-RU" sz="2400">
                <a:latin typeface="Cambria Math" pitchFamily="18" charset="0"/>
              </a:rPr>
              <a:t> </a:t>
            </a:r>
            <a:r>
              <a:rPr lang="ru-RU" sz="2400">
                <a:latin typeface="Calibri" pitchFamily="34" charset="0"/>
              </a:rPr>
              <a:t>от которого зависит характер его движения рассчитывается по формуле:</a:t>
            </a:r>
          </a:p>
          <a:p>
            <a:endParaRPr lang="ru-RU" sz="2400">
              <a:latin typeface="Calibri" pitchFamily="34" charset="0"/>
            </a:endParaRPr>
          </a:p>
          <a:p>
            <a:endParaRPr lang="ru-RU" sz="2400">
              <a:latin typeface="Calibri" pitchFamily="34" charset="0"/>
            </a:endParaRPr>
          </a:p>
          <a:p>
            <a:endParaRPr lang="ru-RU" sz="2400">
              <a:latin typeface="Calibri" pitchFamily="34" charset="0"/>
            </a:endParaRPr>
          </a:p>
          <a:p>
            <a:r>
              <a:rPr lang="ru-RU" sz="2400">
                <a:latin typeface="Calibri" pitchFamily="34" charset="0"/>
              </a:rPr>
              <a:t>где   </a:t>
            </a:r>
            <a:r>
              <a:rPr lang="en-US" sz="2400">
                <a:latin typeface="Calibri" pitchFamily="34" charset="0"/>
                <a:ea typeface="Cambria Math" pitchFamily="18" charset="0"/>
                <a:cs typeface="Calibri" pitchFamily="34" charset="0"/>
              </a:rPr>
              <a:t>H = 2,4</a:t>
            </a:r>
            <a:r>
              <a:rPr lang="en-US" sz="2400">
                <a:latin typeface="Cambria Math" pitchFamily="18" charset="0"/>
                <a:ea typeface="Cambria Math" pitchFamily="18" charset="0"/>
                <a:cs typeface="Calibri" pitchFamily="34" charset="0"/>
              </a:rPr>
              <a:t>·10</a:t>
            </a:r>
            <a:r>
              <a:rPr lang="en-US" sz="2400" baseline="30000">
                <a:latin typeface="Cambria Math" pitchFamily="18" charset="0"/>
                <a:ea typeface="Cambria Math" pitchFamily="18" charset="0"/>
                <a:cs typeface="Calibri" pitchFamily="34" charset="0"/>
              </a:rPr>
              <a:t>-18</a:t>
            </a:r>
            <a:r>
              <a:rPr lang="en-US" sz="2400">
                <a:latin typeface="Cambria Math" pitchFamily="18" charset="0"/>
                <a:ea typeface="Cambria Math" pitchFamily="18" charset="0"/>
                <a:cs typeface="Calibri" pitchFamily="34" charset="0"/>
              </a:rPr>
              <a:t> </a:t>
            </a:r>
            <a:r>
              <a:rPr lang="ru-RU" sz="2400">
                <a:latin typeface="Calibri" pitchFamily="34" charset="0"/>
                <a:ea typeface="Cambria Math" pitchFamily="18" charset="0"/>
                <a:cs typeface="Calibri" pitchFamily="34" charset="0"/>
              </a:rPr>
              <a:t>с</a:t>
            </a:r>
            <a:r>
              <a:rPr lang="ru-RU" sz="2400" baseline="30000">
                <a:latin typeface="Calibri" pitchFamily="34" charset="0"/>
                <a:ea typeface="Cambria Math" pitchFamily="18" charset="0"/>
                <a:cs typeface="Calibri" pitchFamily="34" charset="0"/>
              </a:rPr>
              <a:t>-1</a:t>
            </a:r>
            <a:r>
              <a:rPr lang="en-US" sz="2400">
                <a:latin typeface="Franklin Gothic Book"/>
              </a:rPr>
              <a:t> – </a:t>
            </a:r>
            <a:r>
              <a:rPr lang="ru-RU" sz="2400">
                <a:latin typeface="Calibri" pitchFamily="34" charset="0"/>
              </a:rPr>
              <a:t>постоянная Хаббла,</a:t>
            </a:r>
          </a:p>
          <a:p>
            <a:r>
              <a:rPr lang="ru-RU" sz="2400">
                <a:latin typeface="Calibri" pitchFamily="34" charset="0"/>
              </a:rPr>
              <a:t>         </a:t>
            </a:r>
            <a:r>
              <a:rPr lang="en-US" sz="2400">
                <a:latin typeface="Franklin Gothic Book"/>
              </a:rPr>
              <a:t>G </a:t>
            </a:r>
            <a:r>
              <a:rPr lang="ru-RU" sz="2400">
                <a:latin typeface="Calibri" pitchFamily="34" charset="0"/>
              </a:rPr>
              <a:t>= 6,67</a:t>
            </a:r>
            <a:r>
              <a:rPr lang="ru-RU" sz="2400">
                <a:latin typeface="Cambria Math" pitchFamily="18" charset="0"/>
              </a:rPr>
              <a:t>·10</a:t>
            </a:r>
            <a:r>
              <a:rPr lang="ru-RU" sz="2400" baseline="30000">
                <a:latin typeface="Cambria Math" pitchFamily="18" charset="0"/>
              </a:rPr>
              <a:t>-11</a:t>
            </a:r>
            <a:r>
              <a:rPr lang="ru-RU" sz="2400">
                <a:latin typeface="Cambria Math" pitchFamily="18" charset="0"/>
              </a:rPr>
              <a:t> (</a:t>
            </a:r>
            <a:r>
              <a:rPr lang="ru-RU" sz="2400">
                <a:latin typeface="Calibri" pitchFamily="34" charset="0"/>
              </a:rPr>
              <a:t>Н·м</a:t>
            </a:r>
            <a:r>
              <a:rPr lang="ru-RU" sz="2400" baseline="30000">
                <a:latin typeface="Cambria Math" pitchFamily="18" charset="0"/>
              </a:rPr>
              <a:t>2</a:t>
            </a:r>
            <a:r>
              <a:rPr lang="ru-RU" sz="2400">
                <a:latin typeface="Cambria Math" pitchFamily="18" charset="0"/>
              </a:rPr>
              <a:t>)/</a:t>
            </a:r>
            <a:r>
              <a:rPr lang="ru-RU" sz="2400">
                <a:latin typeface="Calibri" pitchFamily="34" charset="0"/>
              </a:rPr>
              <a:t>кг</a:t>
            </a:r>
            <a:r>
              <a:rPr lang="ru-RU" sz="2400" baseline="30000">
                <a:latin typeface="Cambria Math" pitchFamily="18" charset="0"/>
              </a:rPr>
              <a:t>2</a:t>
            </a:r>
            <a:r>
              <a:rPr lang="ru-RU" sz="2400">
                <a:latin typeface="Cambria Math" pitchFamily="18" charset="0"/>
              </a:rPr>
              <a:t> – </a:t>
            </a:r>
            <a:r>
              <a:rPr lang="ru-RU" sz="2400">
                <a:latin typeface="Calibri" pitchFamily="34" charset="0"/>
              </a:rPr>
              <a:t>гравитационная постоянная.</a:t>
            </a:r>
          </a:p>
          <a:p>
            <a:r>
              <a:rPr lang="ru-RU" sz="2400">
                <a:latin typeface="Calibri" pitchFamily="34" charset="0"/>
              </a:rPr>
              <a:t>Подставив числовые значения, получим</a:t>
            </a:r>
            <a:r>
              <a:rPr lang="en-US" sz="2400">
                <a:latin typeface="Cambria Math" pitchFamily="18" charset="0"/>
              </a:rPr>
              <a:t> ƍ</a:t>
            </a:r>
            <a:r>
              <a:rPr lang="ru-RU" sz="2400" baseline="-25000">
                <a:latin typeface="Cambria Math" pitchFamily="18" charset="0"/>
              </a:rPr>
              <a:t>кр</a:t>
            </a:r>
            <a:r>
              <a:rPr lang="ru-RU" sz="2400">
                <a:latin typeface="Cambria Math" pitchFamily="18" charset="0"/>
              </a:rPr>
              <a:t> =10</a:t>
            </a:r>
            <a:r>
              <a:rPr lang="ru-RU" sz="2400" baseline="30000">
                <a:latin typeface="Cambria Math" pitchFamily="18" charset="0"/>
              </a:rPr>
              <a:t>-26</a:t>
            </a:r>
            <a:r>
              <a:rPr lang="ru-RU" sz="2400">
                <a:latin typeface="Cambria Math" pitchFamily="18" charset="0"/>
              </a:rPr>
              <a:t> </a:t>
            </a:r>
            <a:r>
              <a:rPr lang="ru-RU" sz="2400">
                <a:latin typeface="Calibri" pitchFamily="34" charset="0"/>
              </a:rPr>
              <a:t>кг/м</a:t>
            </a:r>
            <a:r>
              <a:rPr lang="ru-RU" sz="2400" baseline="30000">
                <a:latin typeface="Calibri" pitchFamily="34" charset="0"/>
              </a:rPr>
              <a:t>3</a:t>
            </a:r>
            <a:r>
              <a:rPr lang="ru-RU" sz="2400">
                <a:latin typeface="Calibri" pitchFamily="34" charset="0"/>
              </a:rPr>
              <a:t>.</a:t>
            </a:r>
          </a:p>
          <a:p>
            <a:r>
              <a:rPr lang="ru-RU" sz="2400">
                <a:latin typeface="Calibri" pitchFamily="34" charset="0"/>
              </a:rPr>
              <a:t>При </a:t>
            </a:r>
            <a:r>
              <a:rPr lang="en-US" sz="2400">
                <a:latin typeface="Cambria Math" pitchFamily="18" charset="0"/>
              </a:rPr>
              <a:t>ƍ&lt; ƍ</a:t>
            </a:r>
            <a:r>
              <a:rPr lang="ru-RU" sz="2400" baseline="-25000">
                <a:latin typeface="Cambria Math" pitchFamily="18" charset="0"/>
              </a:rPr>
              <a:t>кр</a:t>
            </a:r>
            <a:r>
              <a:rPr lang="ru-RU" sz="2400">
                <a:latin typeface="Cambria Math" pitchFamily="18" charset="0"/>
              </a:rPr>
              <a:t>  - </a:t>
            </a:r>
            <a:r>
              <a:rPr lang="ru-RU" sz="2400">
                <a:latin typeface="Calibri" pitchFamily="34" charset="0"/>
              </a:rPr>
              <a:t>расширение Вселенной.</a:t>
            </a:r>
          </a:p>
          <a:p>
            <a:r>
              <a:rPr lang="ru-RU" sz="2400">
                <a:latin typeface="Calibri" pitchFamily="34" charset="0"/>
              </a:rPr>
              <a:t>При </a:t>
            </a:r>
            <a:r>
              <a:rPr lang="en-US" sz="2400">
                <a:latin typeface="Cambria Math" pitchFamily="18" charset="0"/>
              </a:rPr>
              <a:t>ƍ</a:t>
            </a:r>
            <a:r>
              <a:rPr lang="ru-RU" sz="2400">
                <a:latin typeface="Cambria Math" pitchFamily="18" charset="0"/>
              </a:rPr>
              <a:t>&gt;</a:t>
            </a:r>
            <a:r>
              <a:rPr lang="en-US" sz="2400">
                <a:latin typeface="Cambria Math" pitchFamily="18" charset="0"/>
              </a:rPr>
              <a:t> ƍ</a:t>
            </a:r>
            <a:r>
              <a:rPr lang="ru-RU" sz="2400" baseline="-25000">
                <a:latin typeface="Cambria Math" pitchFamily="18" charset="0"/>
              </a:rPr>
              <a:t>кр</a:t>
            </a:r>
            <a:r>
              <a:rPr lang="ru-RU" sz="2400">
                <a:latin typeface="Cambria Math" pitchFamily="18" charset="0"/>
              </a:rPr>
              <a:t>  - </a:t>
            </a:r>
            <a:r>
              <a:rPr lang="ru-RU" sz="2400">
                <a:latin typeface="Calibri" pitchFamily="34" charset="0"/>
              </a:rPr>
              <a:t>сжатие Вселенной</a:t>
            </a:r>
            <a:r>
              <a:rPr lang="ru-RU" sz="2400">
                <a:latin typeface="Cambria Math" pitchFamily="18" charset="0"/>
              </a:rPr>
              <a:t>.</a:t>
            </a:r>
          </a:p>
          <a:p>
            <a:r>
              <a:rPr lang="ru-RU" sz="2400">
                <a:latin typeface="Calibri" pitchFamily="34" charset="0"/>
              </a:rPr>
              <a:t>Усреднённая плотность вещества во Вселенной</a:t>
            </a:r>
          </a:p>
          <a:p>
            <a:r>
              <a:rPr lang="ru-RU" sz="2400">
                <a:latin typeface="Calibri" pitchFamily="34" charset="0"/>
              </a:rPr>
              <a:t>ƍ </a:t>
            </a:r>
            <a:r>
              <a:rPr lang="ru-RU" sz="2400">
                <a:latin typeface="Cambria Math" pitchFamily="18" charset="0"/>
              </a:rPr>
              <a:t>= 3·10</a:t>
            </a:r>
            <a:r>
              <a:rPr lang="ru-RU" sz="2400" baseline="30000">
                <a:latin typeface="Cambria Math" pitchFamily="18" charset="0"/>
              </a:rPr>
              <a:t>-28</a:t>
            </a:r>
            <a:r>
              <a:rPr lang="ru-RU" sz="2400">
                <a:latin typeface="Cambria Math" pitchFamily="18" charset="0"/>
              </a:rPr>
              <a:t> </a:t>
            </a:r>
            <a:r>
              <a:rPr lang="ru-RU" sz="2400">
                <a:latin typeface="Calibri" pitchFamily="34" charset="0"/>
              </a:rPr>
              <a:t>кг/м</a:t>
            </a:r>
            <a:r>
              <a:rPr lang="ru-RU" sz="2400" baseline="30000">
                <a:latin typeface="Calibri" pitchFamily="34" charset="0"/>
              </a:rPr>
              <a:t>3</a:t>
            </a:r>
            <a:r>
              <a:rPr lang="ru-RU" sz="2400">
                <a:latin typeface="Cambria" pitchFamily="18" charset="0"/>
              </a:rPr>
              <a:t> .</a:t>
            </a:r>
            <a:endParaRPr lang="ru-RU" sz="2400">
              <a:latin typeface="Calibri" pitchFamily="34" charset="0"/>
            </a:endParaRPr>
          </a:p>
          <a:p>
            <a:endParaRPr lang="ru-RU" sz="2400">
              <a:latin typeface="Calibri" pitchFamily="34" charset="0"/>
            </a:endParaRPr>
          </a:p>
          <a:p>
            <a:r>
              <a:rPr lang="ru-RU" sz="2400">
                <a:latin typeface="Calibri" pitchFamily="34" charset="0"/>
              </a:rPr>
              <a:t> </a:t>
            </a:r>
          </a:p>
          <a:p>
            <a:endParaRPr lang="ru-RU" sz="2400">
              <a:latin typeface="Calibri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12426950" y="4143375"/>
            <a:ext cx="46038" cy="142875"/>
          </a:xfrm>
        </p:spPr>
        <p:txBody>
          <a:bodyPr>
            <a:normAutofit fontScale="25000" lnSpcReduction="2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5120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mbria" pitchFamily="18" charset="0"/>
            </a:endParaRPr>
          </a:p>
        </p:txBody>
      </p:sp>
      <p:pic>
        <p:nvPicPr>
          <p:cNvPr id="5120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2786063"/>
            <a:ext cx="1714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Rectangle 3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51207" name="Нижний колонтитул 11"/>
          <p:cNvSpPr>
            <a:spLocks noGrp="1"/>
          </p:cNvSpPr>
          <p:nvPr>
            <p:ph type="ftr" sz="quarter" idx="11"/>
          </p:nvPr>
        </p:nvSpPr>
        <p:spPr bwMode="auto">
          <a:xfrm>
            <a:off x="428625" y="6215063"/>
            <a:ext cx="3962400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35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Вывод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+mj-lt"/>
              </a:rPr>
              <a:t>Представляя Вселенную как весь окружающий мир, мы сразу делаем её уникальной и единственной. И вместе с этим лишаем себя возможности описать её в терминах классической механики: из-за своей уникальности Вселенная ни с чем не может взаимодействовать, она — система систем, и поэтому в её отношении теряют свой смысл такие понятия, как масса, форма, размер. Вместо этого приходится прибегать к языку термодинамики, употребляя такие понятия как плотность, давление, температура, химический состав.</a:t>
            </a:r>
            <a:endParaRPr lang="ru-RU" sz="2400" dirty="0">
              <a:latin typeface="+mj-lt"/>
            </a:endParaRPr>
          </a:p>
        </p:txBody>
      </p:sp>
      <p:sp>
        <p:nvSpPr>
          <p:cNvPr id="52227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36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Список литературы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+mj-lt"/>
              </a:rPr>
              <a:t>Физика. 11 класс : учеб. для </a:t>
            </a:r>
            <a:r>
              <a:rPr lang="ru-RU" sz="2400" dirty="0" err="1" smtClean="0">
                <a:latin typeface="+mj-lt"/>
              </a:rPr>
              <a:t>общеобразоват</a:t>
            </a:r>
            <a:r>
              <a:rPr lang="ru-RU" sz="2400" dirty="0" smtClean="0">
                <a:latin typeface="+mj-lt"/>
              </a:rPr>
              <a:t>.  Учреждений : базовый и </a:t>
            </a:r>
            <a:r>
              <a:rPr lang="ru-RU" sz="2400" dirty="0" err="1" smtClean="0">
                <a:latin typeface="+mj-lt"/>
              </a:rPr>
              <a:t>профил</a:t>
            </a:r>
            <a:r>
              <a:rPr lang="ru-RU" sz="2400" dirty="0" smtClean="0">
                <a:latin typeface="+mj-lt"/>
              </a:rPr>
              <a:t>. уровни  /  Г.Я. </a:t>
            </a:r>
            <a:r>
              <a:rPr lang="ru-RU" sz="2400" dirty="0" err="1" smtClean="0">
                <a:latin typeface="+mj-lt"/>
              </a:rPr>
              <a:t>Мякишев</a:t>
            </a:r>
            <a:r>
              <a:rPr lang="ru-RU" sz="2400" dirty="0" smtClean="0">
                <a:latin typeface="+mj-lt"/>
              </a:rPr>
              <a:t>, Б.Б. </a:t>
            </a:r>
            <a:r>
              <a:rPr lang="ru-RU" sz="2400" dirty="0" err="1" smtClean="0">
                <a:latin typeface="+mj-lt"/>
              </a:rPr>
              <a:t>Буховцев</a:t>
            </a:r>
            <a:r>
              <a:rPr lang="ru-RU" sz="2400" dirty="0" smtClean="0">
                <a:latin typeface="+mj-lt"/>
              </a:rPr>
              <a:t>, В.М. </a:t>
            </a:r>
            <a:r>
              <a:rPr lang="ru-RU" sz="2400" dirty="0" err="1" smtClean="0">
                <a:latin typeface="+mj-lt"/>
              </a:rPr>
              <a:t>Чагурин</a:t>
            </a:r>
            <a:r>
              <a:rPr lang="ru-RU" sz="2400" dirty="0" smtClean="0">
                <a:latin typeface="+mj-lt"/>
              </a:rPr>
              <a:t>; под ред. В.И. Николаева, Н.А. Парфентьевой. -  19-е изд. – М. : Просвещение, 2010. – 399 с., [4] л. ил. – (Классический курс). – </a:t>
            </a:r>
            <a:r>
              <a:rPr lang="en-US" sz="2400" dirty="0" smtClean="0">
                <a:latin typeface="+mj-lt"/>
              </a:rPr>
              <a:t>ISBN 978-5-09-022777-3.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latin typeface="+mj-lt"/>
              </a:rPr>
              <a:t>http://ru.wikipedia.org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latin typeface="+mj-lt"/>
              </a:rPr>
              <a:t>http://diddlybop.ru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latin typeface="+mj-lt"/>
              </a:rPr>
              <a:t>http://www.adme.ru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400" dirty="0" smtClean="0">
              <a:latin typeface="+mj-lt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 smtClean="0">
              <a:latin typeface="+mj-lt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sz="2400" dirty="0">
              <a:latin typeface="+mj-lt"/>
            </a:endParaRPr>
          </a:p>
        </p:txBody>
      </p:sp>
      <p:sp>
        <p:nvSpPr>
          <p:cNvPr id="53251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37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Содержимое 3" descr="14146828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r="2187" b="3541"/>
          <a:stretch>
            <a:fillRect/>
          </a:stretch>
        </p:blipFill>
        <p:spPr>
          <a:xfrm>
            <a:off x="-214346" y="0"/>
            <a:ext cx="9358346" cy="7072338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643063" y="1500188"/>
            <a:ext cx="7143750" cy="3600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+mj-lt"/>
              </a:rPr>
              <a:t>Адрес нашего дома во Вселенной: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</a:rPr>
              <a:t>Вселенная,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</a:rPr>
              <a:t>Местная группа галактик,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</a:rPr>
              <a:t>Галактика Млечный путь,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</a:rPr>
              <a:t>Солнечная система,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</a:rPr>
              <a:t>Планета Земля – третья планета от Солнца.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+mj-lt"/>
              </a:rPr>
              <a:t>Мы любим нашу планету и будем беречь её всегда!</a:t>
            </a:r>
          </a:p>
        </p:txBody>
      </p:sp>
      <p:sp>
        <p:nvSpPr>
          <p:cNvPr id="54276" name="Нижний колонтитул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38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Внесистемные единицы измерения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u="sng" dirty="0" smtClean="0">
                <a:latin typeface="+mj-lt"/>
              </a:rPr>
              <a:t>1 световой год </a:t>
            </a:r>
            <a:r>
              <a:rPr lang="ru-RU" sz="2400" dirty="0" smtClean="0">
                <a:latin typeface="+mj-lt"/>
              </a:rPr>
              <a:t>(1 св. г.) – расстояние, которое проходит свет за 1 год в вакууме – 9,5</a:t>
            </a:r>
            <a:r>
              <a:rPr lang="ru-RU" sz="2400" dirty="0" smtClean="0">
                <a:latin typeface="+mj-lt"/>
                <a:ea typeface="Cambria Math"/>
              </a:rPr>
              <a:t>·10</a:t>
            </a:r>
            <a:r>
              <a:rPr lang="ru-RU" sz="2400" baseline="30000" dirty="0" smtClean="0">
                <a:latin typeface="+mj-lt"/>
                <a:ea typeface="Cambria Math"/>
              </a:rPr>
              <a:t>15</a:t>
            </a:r>
            <a:r>
              <a:rPr lang="ru-RU" sz="2400" dirty="0" smtClean="0">
                <a:latin typeface="+mj-lt"/>
                <a:ea typeface="Cambria Math"/>
              </a:rPr>
              <a:t> </a:t>
            </a:r>
            <a:r>
              <a:rPr lang="ru-RU" sz="2400" dirty="0" smtClean="0">
                <a:latin typeface="+mj-lt"/>
              </a:rPr>
              <a:t>м;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u="sng" dirty="0" smtClean="0">
                <a:latin typeface="+mj-lt"/>
              </a:rPr>
              <a:t>1 астрономическая единица </a:t>
            </a:r>
            <a:r>
              <a:rPr lang="ru-RU" sz="2400" dirty="0" smtClean="0">
                <a:latin typeface="+mj-lt"/>
              </a:rPr>
              <a:t>(1 </a:t>
            </a:r>
            <a:r>
              <a:rPr lang="ru-RU" sz="2400" dirty="0" err="1" smtClean="0">
                <a:latin typeface="+mj-lt"/>
              </a:rPr>
              <a:t>а.е</a:t>
            </a:r>
            <a:r>
              <a:rPr lang="ru-RU" sz="2400" dirty="0" smtClean="0">
                <a:latin typeface="+mj-lt"/>
              </a:rPr>
              <a:t>.) – среднее расстояние от Земли до Солнца (средний радиус земной орбиты) – 1,5</a:t>
            </a:r>
            <a:r>
              <a:rPr lang="ru-RU" sz="2400" dirty="0" smtClean="0">
                <a:latin typeface="+mj-lt"/>
                <a:ea typeface="Cambria Math"/>
              </a:rPr>
              <a:t>·10</a:t>
            </a:r>
            <a:r>
              <a:rPr lang="ru-RU" sz="2400" baseline="30000" dirty="0" smtClean="0">
                <a:latin typeface="+mj-lt"/>
                <a:ea typeface="Cambria Math"/>
              </a:rPr>
              <a:t>11</a:t>
            </a:r>
            <a:r>
              <a:rPr lang="ru-RU" sz="2400" dirty="0" smtClean="0">
                <a:latin typeface="+mj-lt"/>
              </a:rPr>
              <a:t> м;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u="sng" dirty="0" smtClean="0">
                <a:latin typeface="+mj-lt"/>
              </a:rPr>
              <a:t>1 парсек </a:t>
            </a:r>
            <a:r>
              <a:rPr lang="ru-RU" sz="2400" dirty="0" smtClean="0">
                <a:latin typeface="+mj-lt"/>
              </a:rPr>
              <a:t>(1 </a:t>
            </a:r>
            <a:r>
              <a:rPr lang="ru-RU" sz="2400" dirty="0" err="1" smtClean="0">
                <a:latin typeface="+mj-lt"/>
              </a:rPr>
              <a:t>пк</a:t>
            </a:r>
            <a:r>
              <a:rPr lang="ru-RU" sz="2400" dirty="0" smtClean="0">
                <a:latin typeface="+mj-lt"/>
              </a:rPr>
              <a:t>) - расстояние, с которого средний радиус земной орбиты (равный 1 а. е.), перпендикулярный лучу зрения, виден под углом в одну угловую секунду (1″)  – 3</a:t>
            </a:r>
            <a:r>
              <a:rPr lang="ru-RU" sz="2400" dirty="0" smtClean="0">
                <a:latin typeface="+mj-lt"/>
                <a:ea typeface="Cambria Math"/>
              </a:rPr>
              <a:t>·10</a:t>
            </a:r>
            <a:r>
              <a:rPr lang="ru-RU" sz="2400" baseline="30000" dirty="0" smtClean="0">
                <a:latin typeface="+mj-lt"/>
                <a:ea typeface="Cambria Math"/>
              </a:rPr>
              <a:t>16</a:t>
            </a:r>
            <a:r>
              <a:rPr lang="ru-RU" sz="2400" dirty="0" smtClean="0">
                <a:latin typeface="+mj-lt"/>
              </a:rPr>
              <a:t> м;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u="sng" dirty="0" smtClean="0">
                <a:latin typeface="+mj-lt"/>
              </a:rPr>
              <a:t>1 масса Солнца </a:t>
            </a:r>
            <a:r>
              <a:rPr lang="ru-RU" sz="2400" dirty="0" smtClean="0">
                <a:latin typeface="+mj-lt"/>
              </a:rPr>
              <a:t>( 1 М</a:t>
            </a:r>
            <a:r>
              <a:rPr lang="en-US" sz="2400" baseline="-25000" dirty="0" smtClean="0">
                <a:latin typeface="+mj-lt"/>
              </a:rPr>
              <a:t>ʘ</a:t>
            </a:r>
            <a:r>
              <a:rPr lang="ru-RU" sz="2400" dirty="0" smtClean="0">
                <a:latin typeface="+mj-lt"/>
              </a:rPr>
              <a:t> ) – 2</a:t>
            </a:r>
            <a:r>
              <a:rPr lang="ru-RU" sz="2400" dirty="0" smtClean="0">
                <a:latin typeface="+mj-lt"/>
                <a:ea typeface="Cambria Math"/>
              </a:rPr>
              <a:t>·10</a:t>
            </a:r>
            <a:r>
              <a:rPr lang="ru-RU" sz="2400" baseline="30000" dirty="0" smtClean="0">
                <a:latin typeface="+mj-lt"/>
                <a:ea typeface="Cambria Math"/>
              </a:rPr>
              <a:t>30 </a:t>
            </a:r>
            <a:r>
              <a:rPr lang="ru-RU" sz="2400" dirty="0" smtClean="0">
                <a:latin typeface="+mj-lt"/>
              </a:rPr>
              <a:t>кг.</a:t>
            </a:r>
            <a:endParaRPr lang="ru-RU" sz="2400" baseline="30000" dirty="0" smtClean="0">
              <a:latin typeface="+mj-lt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19459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7313" y="642938"/>
            <a:ext cx="5089525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Возраст Вселенной    </a:t>
            </a:r>
            <a:r>
              <a:rPr lang="en-US" sz="2400">
                <a:latin typeface="Franklin Gothic Book"/>
              </a:rPr>
              <a:t>t=1,3</a:t>
            </a:r>
            <a:r>
              <a:rPr lang="en-US" sz="2400">
                <a:latin typeface="Cambria Math" pitchFamily="18" charset="0"/>
              </a:rPr>
              <a:t>·10</a:t>
            </a:r>
            <a:r>
              <a:rPr lang="en-US" sz="2400" baseline="30000">
                <a:latin typeface="Cambria Math" pitchFamily="18" charset="0"/>
              </a:rPr>
              <a:t>10</a:t>
            </a:r>
            <a:r>
              <a:rPr lang="en-US" sz="2400">
                <a:latin typeface="Cambria Math" pitchFamily="18" charset="0"/>
              </a:rPr>
              <a:t> </a:t>
            </a:r>
            <a:r>
              <a:rPr lang="ru-RU" sz="2400">
                <a:latin typeface="Calibri" pitchFamily="34" charset="0"/>
              </a:rPr>
              <a:t>лет</a:t>
            </a:r>
          </a:p>
          <a:p>
            <a:endParaRPr lang="ru-RU" sz="2400">
              <a:latin typeface="Calibri" pitchFamily="34" charset="0"/>
            </a:endParaRPr>
          </a:p>
          <a:p>
            <a:r>
              <a:rPr lang="ru-RU" sz="2400">
                <a:latin typeface="Calibri" pitchFamily="34" charset="0"/>
              </a:rPr>
              <a:t>Радиус Вселенной     </a:t>
            </a:r>
            <a:r>
              <a:rPr lang="en-US" sz="2400">
                <a:latin typeface="Franklin Gothic Book"/>
              </a:rPr>
              <a:t>R=1,3</a:t>
            </a:r>
            <a:r>
              <a:rPr lang="en-US" sz="2400">
                <a:latin typeface="Cambria Math" pitchFamily="18" charset="0"/>
              </a:rPr>
              <a:t>·10</a:t>
            </a:r>
            <a:r>
              <a:rPr lang="en-US" sz="2400" baseline="30000">
                <a:latin typeface="Cambria Math" pitchFamily="18" charset="0"/>
              </a:rPr>
              <a:t>10 </a:t>
            </a:r>
            <a:r>
              <a:rPr lang="ru-RU" sz="2400">
                <a:latin typeface="Calibri" pitchFamily="34" charset="0"/>
                <a:ea typeface="Cambria Math" pitchFamily="18" charset="0"/>
                <a:cs typeface="Calibri" pitchFamily="34" charset="0"/>
              </a:rPr>
              <a:t>св.л.</a:t>
            </a:r>
          </a:p>
          <a:p>
            <a:endParaRPr lang="ru-RU" sz="2400">
              <a:latin typeface="Calibri" pitchFamily="34" charset="0"/>
            </a:endParaRPr>
          </a:p>
        </p:txBody>
      </p:sp>
      <p:pic>
        <p:nvPicPr>
          <p:cNvPr id="4" name="Рисунок 3" descr="141468284.jpg"/>
          <p:cNvPicPr>
            <a:picLocks noChangeAspect="1"/>
          </p:cNvPicPr>
          <p:nvPr/>
        </p:nvPicPr>
        <p:blipFill>
          <a:blip r:embed="rId2"/>
          <a:srcRect r="2343" b="3125"/>
          <a:stretch>
            <a:fillRect/>
          </a:stretch>
        </p:blipFill>
        <p:spPr>
          <a:xfrm>
            <a:off x="214282" y="1928802"/>
            <a:ext cx="8715436" cy="4645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83" name="Нижний колонтитул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785813" y="500063"/>
            <a:ext cx="8143875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u="sng">
                <a:latin typeface="Calibri" pitchFamily="34" charset="0"/>
              </a:rPr>
              <a:t>Галактики </a:t>
            </a:r>
            <a:r>
              <a:rPr lang="ru-RU" sz="2400">
                <a:latin typeface="Calibri" pitchFamily="34" charset="0"/>
              </a:rPr>
              <a:t>– это большие звёздные системы, в которых звёзды связаны друг с другом силами гравитации. </a:t>
            </a:r>
            <a:endParaRPr lang="en-US" sz="2400">
              <a:latin typeface="Calibri" pitchFamily="34" charset="0"/>
            </a:endParaRPr>
          </a:p>
          <a:p>
            <a:r>
              <a:rPr lang="ru-RU" sz="2400">
                <a:latin typeface="Calibri" pitchFamily="34" charset="0"/>
              </a:rPr>
              <a:t> </a:t>
            </a:r>
          </a:p>
          <a:p>
            <a:endParaRPr lang="ru-RU" sz="2400">
              <a:solidFill>
                <a:schemeClr val="accent1"/>
              </a:solidFill>
              <a:latin typeface="Calibri" pitchFamily="34" charset="0"/>
            </a:endParaRPr>
          </a:p>
          <a:p>
            <a:endParaRPr lang="ru-RU" sz="2400">
              <a:solidFill>
                <a:schemeClr val="accent1"/>
              </a:solidFill>
              <a:latin typeface="Calibri" pitchFamily="34" charset="0"/>
            </a:endParaRPr>
          </a:p>
          <a:p>
            <a:endParaRPr lang="ru-RU" sz="2400">
              <a:solidFill>
                <a:schemeClr val="bg1"/>
              </a:solidFill>
              <a:latin typeface="Calibri" pitchFamily="34" charset="0"/>
            </a:endParaRPr>
          </a:p>
          <a:p>
            <a:endParaRPr lang="ru-RU">
              <a:latin typeface="Cambria" pitchFamily="18" charset="0"/>
            </a:endParaRPr>
          </a:p>
        </p:txBody>
      </p:sp>
      <p:pic>
        <p:nvPicPr>
          <p:cNvPr id="3" name="Рисунок 2" descr="Квинтет Стефа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1928802"/>
            <a:ext cx="3857652" cy="43089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507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Типы галактик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71500" y="1600200"/>
            <a:ext cx="2571750" cy="4495800"/>
          </a:xfrm>
        </p:spPr>
        <p:txBody>
          <a:bodyPr>
            <a:noAutofit/>
          </a:bodyPr>
          <a:lstStyle/>
          <a:p>
            <a:pPr marL="457200" indent="-457200"/>
            <a:r>
              <a:rPr lang="ru-RU" sz="2400" smtClean="0">
                <a:latin typeface="Calibri" pitchFamily="34" charset="0"/>
              </a:rPr>
              <a:t>1.Эллиптические</a:t>
            </a:r>
          </a:p>
          <a:p>
            <a:pPr marL="457200" indent="-457200"/>
            <a:r>
              <a:rPr lang="ru-RU" sz="2400" smtClean="0">
                <a:latin typeface="Calibri" pitchFamily="34" charset="0"/>
              </a:rPr>
              <a:t>2.Спиральные</a:t>
            </a:r>
          </a:p>
          <a:p>
            <a:pPr marL="457200" indent="-457200"/>
            <a:r>
              <a:rPr lang="ru-RU" sz="2400" smtClean="0">
                <a:latin typeface="Calibri" pitchFamily="34" charset="0"/>
              </a:rPr>
              <a:t>3.Неправильные</a:t>
            </a:r>
          </a:p>
          <a:p>
            <a:pPr marL="457200" indent="-457200">
              <a:buFont typeface="Wingdings 2" pitchFamily="18" charset="2"/>
              <a:buAutoNum type="arabicPeriod"/>
            </a:pPr>
            <a:endParaRPr lang="ru-RU" sz="2400" smtClean="0">
              <a:latin typeface="Calibri" pitchFamily="34" charset="0"/>
            </a:endParaRPr>
          </a:p>
          <a:p>
            <a:pPr marL="457200" indent="-457200"/>
            <a:endParaRPr lang="ru-RU" sz="2400" smtClean="0"/>
          </a:p>
        </p:txBody>
      </p:sp>
      <p:pic>
        <p:nvPicPr>
          <p:cNvPr id="5" name="Picture 11" descr="0702010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74984" y="1571612"/>
            <a:ext cx="5334039" cy="4500594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532" name="Нижний колонтитул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Эллиптические галактики </a:t>
            </a:r>
          </a:p>
        </p:txBody>
      </p:sp>
      <p:pic>
        <p:nvPicPr>
          <p:cNvPr id="4" name="Содержимое 3" descr="Рисунок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412124" y="1816100"/>
            <a:ext cx="4776952" cy="38354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2357438" y="5786438"/>
            <a:ext cx="485775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Эллиптическая галактика М32 </a:t>
            </a:r>
          </a:p>
          <a:p>
            <a:pPr algn="ctr"/>
            <a:endParaRPr lang="ru-RU">
              <a:latin typeface="Cambria" pitchFamily="18" charset="0"/>
            </a:endParaRPr>
          </a:p>
        </p:txBody>
      </p:sp>
      <p:sp>
        <p:nvSpPr>
          <p:cNvPr id="23556" name="Нижний колонтитул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Эллиптические галактики</a:t>
            </a:r>
          </a:p>
        </p:txBody>
      </p:sp>
      <p:sp>
        <p:nvSpPr>
          <p:cNvPr id="24578" name="Текст 2"/>
          <p:cNvSpPr>
            <a:spLocks noGrp="1"/>
          </p:cNvSpPr>
          <p:nvPr>
            <p:ph type="body" idx="2"/>
          </p:nvPr>
        </p:nvSpPr>
        <p:spPr>
          <a:xfrm>
            <a:off x="914400" y="1857375"/>
            <a:ext cx="2728913" cy="3929063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ru-RU" sz="2400" smtClean="0">
                <a:latin typeface="Calibri" pitchFamily="34" charset="0"/>
              </a:rPr>
              <a:t> Имеют вид кругов или эллипсов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ru-RU" sz="2400" smtClean="0">
                <a:latin typeface="Calibri" pitchFamily="34" charset="0"/>
              </a:rPr>
              <a:t> Яркость плавно уменьшается от центра к периферии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ru-RU" sz="2400" smtClean="0">
                <a:latin typeface="Calibri" pitchFamily="34" charset="0"/>
              </a:rPr>
              <a:t> Не вращаются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ru-RU" sz="2400" smtClean="0">
                <a:latin typeface="Calibri" pitchFamily="34" charset="0"/>
              </a:rPr>
              <a:t> В них мало газа и пыли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ru-RU" sz="2400" smtClean="0">
                <a:latin typeface="Calibri" pitchFamily="34" charset="0"/>
              </a:rPr>
              <a:t> М</a:t>
            </a:r>
            <a:r>
              <a:rPr lang="en-US" sz="2400" smtClean="0">
                <a:latin typeface="Calibri" pitchFamily="34" charset="0"/>
              </a:rPr>
              <a:t>  </a:t>
            </a:r>
            <a:r>
              <a:rPr lang="ru-RU" sz="2400" smtClean="0">
                <a:latin typeface="Calibri" pitchFamily="34" charset="0"/>
              </a:rPr>
              <a:t> ̴ 10</a:t>
            </a:r>
            <a:r>
              <a:rPr lang="ru-RU" sz="2400" baseline="30000" smtClean="0">
                <a:latin typeface="Calibri" pitchFamily="34" charset="0"/>
              </a:rPr>
              <a:t>13</a:t>
            </a:r>
            <a:r>
              <a:rPr lang="ru-RU" sz="2400" smtClean="0">
                <a:latin typeface="Calibri" pitchFamily="34" charset="0"/>
              </a:rPr>
              <a:t> М</a:t>
            </a:r>
            <a:r>
              <a:rPr lang="en-US" sz="2400" baseline="-25000" smtClean="0">
                <a:latin typeface="Calibri" pitchFamily="34" charset="0"/>
              </a:rPr>
              <a:t>ʘ</a:t>
            </a:r>
            <a:endParaRPr lang="ru-RU" sz="2400" baseline="-25000" smtClean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endParaRPr lang="ru-RU" sz="2400" baseline="-25000" smtClean="0">
              <a:latin typeface="Calibri" pitchFamily="34" charset="0"/>
            </a:endParaRPr>
          </a:p>
          <a:p>
            <a:endParaRPr lang="ru-RU" smtClean="0"/>
          </a:p>
        </p:txBody>
      </p:sp>
      <p:pic>
        <p:nvPicPr>
          <p:cNvPr id="5" name="Содержимое 4" descr="Рисунок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911600" y="1930400"/>
            <a:ext cx="4375176" cy="38354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4143375" y="5857875"/>
            <a:ext cx="41211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Эллиптическая галактика М87</a:t>
            </a:r>
          </a:p>
          <a:p>
            <a:endParaRPr lang="ru-RU">
              <a:latin typeface="Cambria" pitchFamily="18" charset="0"/>
            </a:endParaRPr>
          </a:p>
        </p:txBody>
      </p:sp>
      <p:sp>
        <p:nvSpPr>
          <p:cNvPr id="24581" name="Нижний колонтитул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Другая 9">
      <a:dk1>
        <a:srgbClr val="FFFFFF"/>
      </a:dk1>
      <a:lt1>
        <a:srgbClr val="53548A"/>
      </a:lt1>
      <a:dk2>
        <a:srgbClr val="FFFFFF"/>
      </a:dk2>
      <a:lt2>
        <a:srgbClr val="53548A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5C92B5"/>
      </a:accent6>
      <a:hlink>
        <a:srgbClr val="67AFBD"/>
      </a:hlink>
      <a:folHlink>
        <a:srgbClr val="C2A874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1014</TotalTime>
  <Words>1087</Words>
  <Application>Microsoft Office PowerPoint</Application>
  <PresentationFormat>Экран (4:3)</PresentationFormat>
  <Paragraphs>212</Paragraphs>
  <Slides>38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Справедливость</vt:lpstr>
      <vt:lpstr> </vt:lpstr>
      <vt:lpstr>Содержание</vt:lpstr>
      <vt:lpstr>Слайд 3</vt:lpstr>
      <vt:lpstr>Внесистемные единицы измерения</vt:lpstr>
      <vt:lpstr>Слайд 5</vt:lpstr>
      <vt:lpstr>Слайд 6</vt:lpstr>
      <vt:lpstr>Типы галактик</vt:lpstr>
      <vt:lpstr>Эллиптические галактики </vt:lpstr>
      <vt:lpstr>Эллиптические галактики</vt:lpstr>
      <vt:lpstr>Спиральные галактики</vt:lpstr>
      <vt:lpstr>Спиральные галактики</vt:lpstr>
      <vt:lpstr>Спиральная галактика М 33</vt:lpstr>
      <vt:lpstr>Спиральная галактика Андромеды</vt:lpstr>
      <vt:lpstr>Спиральные галактики</vt:lpstr>
      <vt:lpstr>Спиральные галактики</vt:lpstr>
      <vt:lpstr>Спиральные галактики</vt:lpstr>
      <vt:lpstr>Неправильные галактики</vt:lpstr>
      <vt:lpstr>Неправильные галактики</vt:lpstr>
      <vt:lpstr>Квазары</vt:lpstr>
      <vt:lpstr>Скопления галактик</vt:lpstr>
      <vt:lpstr>Звёздные скопления</vt:lpstr>
      <vt:lpstr>Рассеянные звёздные скопления</vt:lpstr>
      <vt:lpstr>Шаровые звёздные скопления</vt:lpstr>
      <vt:lpstr>Межзвёздное вещество</vt:lpstr>
      <vt:lpstr>Туманность Конская голова</vt:lpstr>
      <vt:lpstr>Туманность Лагуна</vt:lpstr>
      <vt:lpstr>Трёхраздельная туманность</vt:lpstr>
      <vt:lpstr>Туманность IRAS 05437+2502</vt:lpstr>
      <vt:lpstr>Звёздная пыль</vt:lpstr>
      <vt:lpstr>Слайд 30</vt:lpstr>
      <vt:lpstr>Красное смещение</vt:lpstr>
      <vt:lpstr>Эффект Доплера</vt:lpstr>
      <vt:lpstr>Закон Хаббла</vt:lpstr>
      <vt:lpstr>Теория Большого взрыва</vt:lpstr>
      <vt:lpstr>Теория Большого взрыва</vt:lpstr>
      <vt:lpstr>Вывод</vt:lpstr>
      <vt:lpstr>Список литературы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Строение Вселенной</dc:title>
  <dc:creator>USER</dc:creator>
  <cp:lastModifiedBy>Admin</cp:lastModifiedBy>
  <cp:revision>96</cp:revision>
  <dcterms:created xsi:type="dcterms:W3CDTF">2014-07-12T06:54:58Z</dcterms:created>
  <dcterms:modified xsi:type="dcterms:W3CDTF">2018-05-06T18:12:43Z</dcterms:modified>
</cp:coreProperties>
</file>