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sldIdLst>
    <p:sldId id="256" r:id="rId2"/>
    <p:sldId id="264" r:id="rId3"/>
    <p:sldId id="265" r:id="rId4"/>
    <p:sldId id="259" r:id="rId5"/>
    <p:sldId id="266" r:id="rId6"/>
    <p:sldId id="260" r:id="rId7"/>
    <p:sldId id="267" r:id="rId8"/>
    <p:sldId id="268" r:id="rId9"/>
    <p:sldId id="269" r:id="rId10"/>
    <p:sldId id="261" r:id="rId11"/>
    <p:sldId id="262" r:id="rId12"/>
    <p:sldId id="263" r:id="rId13"/>
    <p:sldId id="258" r:id="rId14"/>
    <p:sldId id="271" r:id="rId15"/>
    <p:sldId id="272" r:id="rId16"/>
    <p:sldId id="273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CF4CD9-C225-43A0-8D2E-17CC58F06EDC}" type="datetimeFigureOut">
              <a:rPr lang="ru-RU" smtClean="0"/>
              <a:pPr/>
              <a:t>12.04.2020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C931AB-CF2B-4F9D-B0C7-5E294F1F9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95217-B2E1-45DA-B950-D1F2A686985A}" type="datetime1">
              <a:rPr lang="ru-RU" smtClean="0"/>
              <a:pPr/>
              <a:t>12.04.2020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Кузнецова Екатерина Владимировна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ADB47-2B19-4442-8A6C-D7E3A24257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46C17-A826-4604-B347-35D17E4358CE}" type="datetime1">
              <a:rPr lang="ru-RU" smtClean="0"/>
              <a:pPr/>
              <a:t>12.04.2020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Кузнецова Екатерина Владимировна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ADB47-2B19-4442-8A6C-D7E3A24257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BD8D5-F887-40CE-B139-02E1255B144E}" type="datetime1">
              <a:rPr lang="ru-RU" smtClean="0"/>
              <a:pPr/>
              <a:t>12.04.2020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Кузнецова Екатерина Владимировна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ADB47-2B19-4442-8A6C-D7E3A24257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29A14-9953-4CBE-8A8B-B7786E45BB0D}" type="datetime1">
              <a:rPr lang="ru-RU" smtClean="0"/>
              <a:pPr/>
              <a:t>12.04.2020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Кузнецова Екатерина Владимировна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ADB47-2B19-4442-8A6C-D7E3A24257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9B7D5-3C6A-4A5B-B83B-CEA5F403778A}" type="datetime1">
              <a:rPr lang="ru-RU" smtClean="0"/>
              <a:pPr/>
              <a:t>12.04.2020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Кузнецова Екатерина Владимировна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ADB47-2B19-4442-8A6C-D7E3A24257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663DD-4F67-4260-91B7-04CF2D4BA3F3}" type="datetime1">
              <a:rPr lang="ru-RU" smtClean="0"/>
              <a:pPr/>
              <a:t>12.04.2020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Кузнецова Екатерина Владимировна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ADB47-2B19-4442-8A6C-D7E3A24257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28868-21A0-4E9C-BEA5-D81C0222B8DF}" type="datetime1">
              <a:rPr lang="ru-RU" smtClean="0"/>
              <a:pPr/>
              <a:t>12.04.2020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Кузнецова Екатерина Владимировна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ADB47-2B19-4442-8A6C-D7E3A24257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7FB80-3B43-486E-BDC2-B60AA1A0B8CC}" type="datetime1">
              <a:rPr lang="ru-RU" smtClean="0"/>
              <a:pPr/>
              <a:t>12.04.2020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Кузнецова Екатерина Владимировна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ADB47-2B19-4442-8A6C-D7E3A24257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77BE-4E9E-412E-BFC5-4DBD9125F9F9}" type="datetime1">
              <a:rPr lang="ru-RU" smtClean="0"/>
              <a:pPr/>
              <a:t>12.04.2020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Кузнецова Екатерина Владимировна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ADB47-2B19-4442-8A6C-D7E3A24257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5D5EA-D29A-41ED-9F11-EEF26E9A4374}" type="datetime1">
              <a:rPr lang="ru-RU" smtClean="0"/>
              <a:pPr/>
              <a:t>12.04.2020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Кузнецова Екатерина Владимировна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ADB47-2B19-4442-8A6C-D7E3A24257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FDDAC-9C63-49A9-862B-19C8D058F78B}" type="datetime1">
              <a:rPr lang="ru-RU" smtClean="0"/>
              <a:pPr/>
              <a:t>12.04.2020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Кузнецова Екатерина Владимировна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ADB47-2B19-4442-8A6C-D7E3A24257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50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8" name="Picture 6" descr="35651.jpg (299×401)"/>
          <p:cNvPicPr>
            <a:picLocks noChangeAspect="1" noChangeArrowheads="1"/>
          </p:cNvPicPr>
          <p:nvPr userDrawn="1"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0800000" flipV="1">
            <a:off x="179512" y="5442405"/>
            <a:ext cx="1055519" cy="1415595"/>
          </a:xfrm>
          <a:prstGeom prst="rect">
            <a:avLst/>
          </a:prstGeom>
          <a:noFill/>
        </p:spPr>
      </p:pic>
      <p:pic>
        <p:nvPicPr>
          <p:cNvPr id="13316" name="Picture 4" descr="10589379-provette-con-liquido-su-sfondo-grigio.jpg (168×114)"/>
          <p:cNvPicPr>
            <a:picLocks noChangeAspect="1" noChangeArrowheads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08304" y="332656"/>
            <a:ext cx="1600200" cy="1085850"/>
          </a:xfrm>
          <a:prstGeom prst="rect">
            <a:avLst/>
          </a:prstGeom>
          <a:noFill/>
          <a:effectLst>
            <a:reflection blurRad="6350" stA="50000" endA="295" endPos="92000" dist="101600" dir="5400000" sy="-100000" algn="bl" rotWithShape="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BFF05F-A563-4F5B-9536-B8C651F7510E}" type="datetime1">
              <a:rPr lang="ru-RU" smtClean="0"/>
              <a:pPr/>
              <a:t>12.04.2020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Кузнецова Екатерина Владимировна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DADB47-2B19-4442-8A6C-D7E3A242576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Рамка 6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1127"/>
            </a:avLst>
          </a:prstGeom>
          <a:solidFill>
            <a:srgbClr val="00B05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gost.jofo.ru/data/userfiles/4988/images/511293-9226691e7f69f97ba64fecbbe1420c60.jpg" TargetMode="External"/><Relationship Id="rId2" Type="http://schemas.openxmlformats.org/officeDocument/2006/relationships/hyperlink" Target="http://fb.ru/misc/i/gallery/10873/35651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uslide.ru/images/3/9885/389/img3.jpg" TargetMode="External"/><Relationship Id="rId4" Type="http://schemas.openxmlformats.org/officeDocument/2006/relationships/hyperlink" Target="http://img.opt-union.ru/alias/images/photocat/446x/1000873055.jp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Основания </a:t>
            </a:r>
            <a:endParaRPr lang="ru-RU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ПОЛУЧЕНИЕ</a:t>
            </a:r>
            <a:endParaRPr lang="ru-RU" smtClean="0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250825" y="1484313"/>
          <a:ext cx="8642350" cy="4749800"/>
        </p:xfrm>
        <a:graphic>
          <a:graphicData uri="http://schemas.openxmlformats.org/drawingml/2006/table">
            <a:tbl>
              <a:tblPr/>
              <a:tblGrid>
                <a:gridCol w="1803400"/>
                <a:gridCol w="3554413"/>
                <a:gridCol w="3284537"/>
              </a:tblGrid>
              <a:tr h="1187450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Щелочи</a:t>
                      </a: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1.Металл+вода</a:t>
                      </a: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2Na+H</a:t>
                      </a:r>
                      <a:r>
                        <a:rPr kumimoji="0" lang="en-US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O=2NaOH+H</a:t>
                      </a:r>
                      <a:r>
                        <a:rPr kumimoji="0" lang="en-US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Ba+2H</a:t>
                      </a:r>
                      <a:r>
                        <a:rPr kumimoji="0" lang="en-US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O=Ba(OH)</a:t>
                      </a:r>
                      <a:r>
                        <a:rPr kumimoji="0" lang="en-US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+H</a:t>
                      </a:r>
                      <a:r>
                        <a:rPr kumimoji="0" lang="en-US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874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2.Оксид+вода</a:t>
                      </a: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Li</a:t>
                      </a:r>
                      <a:r>
                        <a:rPr kumimoji="0" lang="en-US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O+H</a:t>
                      </a:r>
                      <a:r>
                        <a:rPr kumimoji="0" lang="en-US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O=2LiOH</a:t>
                      </a:r>
                      <a:b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CaO+H</a:t>
                      </a:r>
                      <a:r>
                        <a:rPr kumimoji="0" lang="en-US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O=Ca(OH)</a:t>
                      </a:r>
                      <a:r>
                        <a:rPr kumimoji="0" lang="en-US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874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3.Электролиз растворов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солей  щелочных металлов </a:t>
                      </a: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2NaCl+2H</a:t>
                      </a:r>
                      <a:r>
                        <a:rPr kumimoji="0" lang="en-US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O=2NaOH+Cl</a:t>
                      </a:r>
                      <a:r>
                        <a:rPr kumimoji="0" lang="en-US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+H</a:t>
                      </a:r>
                      <a:r>
                        <a:rPr kumimoji="0" lang="en-US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87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Нерастворимые основания </a:t>
                      </a: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Соль+щелочь</a:t>
                      </a: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CuSO</a:t>
                      </a:r>
                      <a:r>
                        <a:rPr kumimoji="0" lang="en-US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+2NaOH=Cu(OH)</a:t>
                      </a:r>
                      <a:r>
                        <a:rPr kumimoji="0" lang="en-US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+Na</a:t>
                      </a:r>
                      <a:r>
                        <a:rPr kumimoji="0" lang="en-US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SO</a:t>
                      </a:r>
                      <a:r>
                        <a:rPr kumimoji="0" lang="en-US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8A04ED7-B177-4908-B5AC-01992EF44A9C}" type="datetime1">
              <a:rPr lang="ru-RU"/>
              <a:pPr>
                <a:defRPr/>
              </a:pPr>
              <a:t>12.04.2020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Кузнецова Екатерина владимировна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24E947-52AF-4FC0-A2C7-EFF51286DCCB}" type="slidenum">
              <a:rPr lang="ru-RU"/>
              <a:pPr>
                <a:defRPr/>
              </a:pPr>
              <a:t>10</a:t>
            </a:fld>
            <a:endParaRPr lang="ru-RU"/>
          </a:p>
        </p:txBody>
      </p:sp>
      <p:pic>
        <p:nvPicPr>
          <p:cNvPr id="21531" name="Рисунок 73" descr="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5725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32" name="Рисунок 74" descr="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5725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33" name="Рисунок 75" descr="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5725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>
                <a:latin typeface="Times New Roman" pitchFamily="18" charset="0"/>
                <a:cs typeface="Times New Roman" pitchFamily="18" charset="0"/>
              </a:rPr>
              <a:t>Действие индикаторов</a:t>
            </a:r>
            <a:endParaRPr lang="ru-RU" b="1" smtClean="0"/>
          </a:p>
        </p:txBody>
      </p:sp>
      <p:sp>
        <p:nvSpPr>
          <p:cNvPr id="2253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dirty="0" smtClean="0"/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C7B7D52-D5E8-45DF-9E98-31E2AA0BB95E}" type="datetime1">
              <a:rPr lang="ru-RU"/>
              <a:pPr>
                <a:defRPr/>
              </a:pPr>
              <a:t>12.04.2020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7FAB8D-C4B2-4B85-8425-E9BD49B667A3}" type="slidenum">
              <a:rPr lang="ru-RU"/>
              <a:pPr>
                <a:defRPr/>
              </a:pPr>
              <a:t>11</a:t>
            </a:fld>
            <a:endParaRPr lang="ru-RU"/>
          </a:p>
        </p:txBody>
      </p:sp>
      <p:pic>
        <p:nvPicPr>
          <p:cNvPr id="22536" name="Picture 9" descr="img3.jpg (389×291)"/>
          <p:cNvPicPr>
            <a:picLocks noChangeAspect="1" noChangeArrowheads="1"/>
          </p:cNvPicPr>
          <p:nvPr/>
        </p:nvPicPr>
        <p:blipFill>
          <a:blip r:embed="rId2" cstate="print"/>
          <a:srcRect l="11661" t="20782" r="12546" b="19466"/>
          <a:stretch>
            <a:fillRect/>
          </a:stretch>
        </p:blipFill>
        <p:spPr bwMode="auto">
          <a:xfrm>
            <a:off x="252292" y="1643050"/>
            <a:ext cx="8495601" cy="4154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Химические свойства</a:t>
            </a:r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323850" y="1268413"/>
          <a:ext cx="8424863" cy="5114928"/>
        </p:xfrm>
        <a:graphic>
          <a:graphicData uri="http://schemas.openxmlformats.org/drawingml/2006/table">
            <a:tbl>
              <a:tblPr/>
              <a:tblGrid>
                <a:gridCol w="4211638"/>
                <a:gridCol w="4213225"/>
              </a:tblGrid>
              <a:tr h="64611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1.Взаимодействие с кислотами </a:t>
                      </a: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46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KOH+HCl=KCl+H</a:t>
                      </a:r>
                      <a:r>
                        <a:rPr kumimoji="0" lang="ru-RU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Cu(OH)</a:t>
                      </a:r>
                      <a:r>
                        <a:rPr kumimoji="0" lang="en-US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+2HCl=CuCl</a:t>
                      </a:r>
                      <a:r>
                        <a:rPr kumimoji="0" lang="en-US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+2H</a:t>
                      </a:r>
                      <a:r>
                        <a:rPr kumimoji="0" lang="en-US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611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2.Взаимодействие с кислотными оксидами </a:t>
                      </a: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46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2KOH+CO</a:t>
                      </a:r>
                      <a:r>
                        <a:rPr kumimoji="0" lang="ru-RU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=K</a:t>
                      </a:r>
                      <a:r>
                        <a:rPr kumimoji="0" lang="ru-RU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</a:t>
                      </a:r>
                      <a:r>
                        <a:rPr kumimoji="0" lang="ru-RU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+H</a:t>
                      </a:r>
                      <a:r>
                        <a:rPr kumimoji="0" lang="ru-RU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 характерны </a:t>
                      </a: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611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3.Взаимодействие с амфотерными оксидами </a:t>
                      </a: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46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2KOH+ZnO=K</a:t>
                      </a:r>
                      <a:r>
                        <a:rPr kumimoji="0" lang="ru-RU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ZnO</a:t>
                      </a:r>
                      <a:r>
                        <a:rPr kumimoji="0" lang="ru-RU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+H</a:t>
                      </a:r>
                      <a:r>
                        <a:rPr kumimoji="0" lang="ru-RU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 реагируют </a:t>
                      </a: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382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4.Взаимодействие с солями, если образуется малорастворимая соль или малорастворимое основание </a:t>
                      </a: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8A04ED7-B177-4908-B5AC-01992EF44A9C}" type="datetime1">
              <a:rPr lang="ru-RU"/>
              <a:pPr>
                <a:defRPr/>
              </a:pPr>
              <a:t>12.04.2020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1C7AC9-3FE5-4C91-93E4-4508D6E7DF67}" type="slidenum">
              <a:rPr lang="ru-RU"/>
              <a:pPr>
                <a:defRPr/>
              </a:pPr>
              <a:t>12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Обобщение и систематизация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Выберите  из указанных формул соединений: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(OH)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  H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S;  Fe (NO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  H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O;  S;  H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SiO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  H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  Na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  AI(OH)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  Cl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  CuCl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  AgNO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  SO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  KOH;  P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  CO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  K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S;  Fe (OH)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NaOH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 HNO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Назовите вещества.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29A14-9953-4CBE-8A8B-B7786E45BB0D}" type="datetime1">
              <a:rPr lang="ru-RU" smtClean="0"/>
              <a:pPr/>
              <a:t>12.04.2020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ADB47-2B19-4442-8A6C-D7E3A242576D}" type="slidenum">
              <a:rPr lang="ru-RU" smtClean="0"/>
              <a:pPr/>
              <a:t>13</a:t>
            </a:fld>
            <a:endParaRPr lang="ru-RU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857356" y="4714884"/>
          <a:ext cx="5664628" cy="19236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32314"/>
                <a:gridCol w="2832314"/>
              </a:tblGrid>
              <a:tr h="61150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формулы оснований</a:t>
                      </a:r>
                      <a:endParaRPr lang="ru-RU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формулы кислот </a:t>
                      </a:r>
                      <a:endParaRPr lang="ru-RU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100706"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8893175" cy="1498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Times New Roman" pitchFamily="18" charset="0"/>
                <a:cs typeface="Times New Roman" pitchFamily="18" charset="0"/>
              </a:rPr>
              <a:t>Обобщение и систематизация знаний</a:t>
            </a: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8A04ED7-B177-4908-B5AC-01992EF44A9C}" type="datetime1">
              <a:rPr lang="ru-RU"/>
              <a:pPr>
                <a:defRPr/>
              </a:pPr>
              <a:t>12.04.2020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9964A9-37C5-427E-8298-017D41A5307F}" type="slidenum">
              <a:rPr lang="ru-RU"/>
              <a:pPr>
                <a:defRPr/>
              </a:pPr>
              <a:t>14</a:t>
            </a:fld>
            <a:endParaRPr lang="ru-RU"/>
          </a:p>
        </p:txBody>
      </p:sp>
      <p:sp>
        <p:nvSpPr>
          <p:cNvPr id="7" name="Рамка 6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2042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35847" name="Содержимое 8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Допишите уравнения тех реакций, которые идут до конца: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/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NaOH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→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CuCl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+ 2KOH→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в)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NaOH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→  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г)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Сu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smtClean="0"/>
              <a:t>→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Решите задачу:</a:t>
            </a:r>
          </a:p>
          <a:p>
            <a:pPr algn="just">
              <a:buNone/>
            </a:pPr>
            <a:r>
              <a:rPr lang="ru-RU" dirty="0" smtClean="0"/>
              <a:t>Вычислите массу осадка, которая образуется при взаимодействии 3,2 г. </a:t>
            </a:r>
            <a:r>
              <a:rPr lang="ru-RU" dirty="0" err="1" smtClean="0"/>
              <a:t>гидроксида</a:t>
            </a:r>
            <a:r>
              <a:rPr lang="ru-RU" dirty="0" smtClean="0"/>
              <a:t> натрия с сульфатом меди (+2) массой 3,2 г. , если массовая доля выхода продукта составляет 65%.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29A14-9953-4CBE-8A8B-B7786E45BB0D}" type="datetime1">
              <a:rPr lang="ru-RU" smtClean="0"/>
              <a:pPr/>
              <a:t>12.04.2020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ADB47-2B19-4442-8A6C-D7E3A242576D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Ресурсы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2600" dirty="0" smtClean="0"/>
              <a:t>Габриелян О.С.Химия 11 класс. Базовый уровень: учебник для  </a:t>
            </a:r>
            <a:r>
              <a:rPr lang="ru-RU" sz="2600" dirty="0" err="1" smtClean="0"/>
              <a:t>общеобразоват</a:t>
            </a:r>
            <a:r>
              <a:rPr lang="ru-RU" sz="2600" dirty="0" smtClean="0"/>
              <a:t>.  учреждений/ О.С. Габриелян.- 5 изд., М</a:t>
            </a:r>
            <a:r>
              <a:rPr lang="ru-RU" sz="2600" smtClean="0"/>
              <a:t>.: Дрофа, 2013 – 223с.</a:t>
            </a:r>
            <a:endParaRPr lang="ru-RU" sz="2600" dirty="0" smtClean="0"/>
          </a:p>
          <a:p>
            <a:pPr>
              <a:buNone/>
            </a:pPr>
            <a:endParaRPr lang="ru-RU" sz="2600" u="sng" dirty="0"/>
          </a:p>
          <a:p>
            <a:r>
              <a:rPr lang="ru-RU" sz="2600" u="sng" dirty="0" smtClean="0"/>
              <a:t>http</a:t>
            </a:r>
            <a:r>
              <a:rPr lang="ru-RU" sz="2600" u="sng" dirty="0"/>
              <a:t>://us.cdn1.123rf.com/168nwm/belchonock/belchonock1109/belchonock110900581/10589379-provette-con-liquido-su-sfondo-grigio.jpg</a:t>
            </a:r>
            <a:endParaRPr lang="ru-RU" sz="2600" dirty="0"/>
          </a:p>
          <a:p>
            <a:r>
              <a:rPr lang="en-US" sz="2600" u="sng" dirty="0">
                <a:hlinkClick r:id="rId2"/>
              </a:rPr>
              <a:t>http://fb.ru/misc/i/gallery/10873/35651.jpg</a:t>
            </a:r>
            <a:endParaRPr lang="ru-RU" sz="2600" dirty="0"/>
          </a:p>
          <a:p>
            <a:r>
              <a:rPr lang="en-US" sz="2600" dirty="0" smtClean="0">
                <a:hlinkClick r:id="rId3"/>
              </a:rPr>
              <a:t>http://gost.jofo.ru/data/userfiles/4988/images/511293-9226691e7f69f97ba64fecbbe1420c60.jpg</a:t>
            </a:r>
            <a:endParaRPr lang="ru-RU" sz="2600" dirty="0" smtClean="0"/>
          </a:p>
          <a:p>
            <a:r>
              <a:rPr lang="en-US" sz="2600" dirty="0" smtClean="0">
                <a:hlinkClick r:id="rId4"/>
              </a:rPr>
              <a:t>http://img.opt-union.ru/alias/images/photocat/446x/1000873055.jpg</a:t>
            </a:r>
            <a:endParaRPr lang="ru-RU" sz="2600" dirty="0" smtClean="0"/>
          </a:p>
          <a:p>
            <a:r>
              <a:rPr lang="en-US" sz="2600" dirty="0" smtClean="0">
                <a:hlinkClick r:id="rId5"/>
              </a:rPr>
              <a:t>http://uslide.ru/images/3/9885/389/img3.jpg</a:t>
            </a:r>
            <a:endParaRPr lang="ru-RU" sz="2600" dirty="0" smtClean="0"/>
          </a:p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29A14-9953-4CBE-8A8B-B7786E45BB0D}" type="datetime1">
              <a:rPr lang="ru-RU" smtClean="0"/>
              <a:pPr/>
              <a:t>12.04.2020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ADB47-2B19-4442-8A6C-D7E3A242576D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Повторение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smtClean="0"/>
              <a:t>1.Формулы </a:t>
            </a:r>
            <a:r>
              <a:rPr lang="ru-RU" sz="2400" dirty="0"/>
              <a:t>двух </a:t>
            </a:r>
            <a:r>
              <a:rPr lang="ru-RU" sz="2400" dirty="0" err="1"/>
              <a:t>амфотерных</a:t>
            </a:r>
            <a:r>
              <a:rPr lang="ru-RU" sz="2400" dirty="0"/>
              <a:t> оксидов приведены в паре</a:t>
            </a:r>
            <a:r>
              <a:rPr lang="ru-RU" sz="2400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Cr</a:t>
            </a:r>
            <a:r>
              <a:rPr lang="en-US" sz="2400" baseline="-25000" dirty="0"/>
              <a:t>2</a:t>
            </a:r>
            <a:r>
              <a:rPr lang="en-US" sz="2400" dirty="0"/>
              <a:t>O</a:t>
            </a:r>
            <a:r>
              <a:rPr lang="en-US" sz="2400" baseline="-25000" dirty="0"/>
              <a:t>3</a:t>
            </a:r>
            <a:r>
              <a:rPr lang="en-US" sz="2400" dirty="0"/>
              <a:t> </a:t>
            </a:r>
            <a:r>
              <a:rPr lang="ru-RU" sz="2400" dirty="0"/>
              <a:t>и</a:t>
            </a:r>
            <a:r>
              <a:rPr lang="en-US" sz="2400" dirty="0"/>
              <a:t> </a:t>
            </a:r>
            <a:r>
              <a:rPr lang="en-US" sz="2400" dirty="0" smtClean="0"/>
              <a:t>Al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O</a:t>
            </a:r>
            <a:r>
              <a:rPr lang="en-US" sz="2400" baseline="-25000" dirty="0" smtClean="0"/>
              <a:t>3</a:t>
            </a:r>
            <a:endParaRPr lang="ru-RU" sz="2400" baseline="-25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Na</a:t>
            </a:r>
            <a:r>
              <a:rPr lang="en-US" sz="2400" baseline="-25000" dirty="0"/>
              <a:t>2</a:t>
            </a:r>
            <a:r>
              <a:rPr lang="en-US" sz="2400" dirty="0"/>
              <a:t>O </a:t>
            </a:r>
            <a:r>
              <a:rPr lang="ru-RU" sz="2400" dirty="0"/>
              <a:t>и</a:t>
            </a:r>
            <a:r>
              <a:rPr lang="en-US" sz="2400" dirty="0"/>
              <a:t> </a:t>
            </a:r>
            <a:r>
              <a:rPr lang="en-US" sz="2400" dirty="0" smtClean="0"/>
              <a:t>SO</a:t>
            </a:r>
            <a:r>
              <a:rPr lang="en-US" sz="2400" baseline="-25000" dirty="0" smtClean="0"/>
              <a:t>3</a:t>
            </a:r>
            <a:endParaRPr lang="ru-RU" sz="2400" baseline="-25000" dirty="0" smtClean="0"/>
          </a:p>
          <a:p>
            <a:pPr marL="514350" indent="-514350">
              <a:buFont typeface="+mj-lt"/>
              <a:buAutoNum type="arabicPeriod"/>
            </a:pPr>
            <a:r>
              <a:rPr lang="ru-RU" sz="2400" dirty="0" err="1"/>
              <a:t>BeO</a:t>
            </a:r>
            <a:r>
              <a:rPr lang="ru-RU" sz="2400" dirty="0"/>
              <a:t> и </a:t>
            </a:r>
            <a:r>
              <a:rPr lang="ru-RU" sz="2400" dirty="0" smtClean="0"/>
              <a:t>P</a:t>
            </a:r>
            <a:r>
              <a:rPr lang="ru-RU" sz="2400" baseline="-25000" dirty="0" smtClean="0"/>
              <a:t>2</a:t>
            </a:r>
            <a:r>
              <a:rPr lang="ru-RU" sz="2400" dirty="0" smtClean="0"/>
              <a:t>O</a:t>
            </a:r>
            <a:r>
              <a:rPr lang="ru-RU" sz="2400" baseline="-25000" dirty="0" smtClean="0"/>
              <a:t>3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err="1"/>
              <a:t>FeO</a:t>
            </a:r>
            <a:r>
              <a:rPr lang="en-US" sz="2400" dirty="0"/>
              <a:t> </a:t>
            </a:r>
            <a:r>
              <a:rPr lang="ru-RU" sz="2400" dirty="0"/>
              <a:t>и</a:t>
            </a:r>
            <a:r>
              <a:rPr lang="en-US" sz="2400" dirty="0"/>
              <a:t> </a:t>
            </a:r>
            <a:r>
              <a:rPr lang="en-US" sz="2400" dirty="0" smtClean="0"/>
              <a:t>Fe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O</a:t>
            </a:r>
            <a:r>
              <a:rPr lang="en-US" sz="2400" baseline="-25000" dirty="0" smtClean="0"/>
              <a:t>3</a:t>
            </a:r>
            <a:endParaRPr lang="ru-RU" sz="2400" baseline="-25000" dirty="0" smtClean="0"/>
          </a:p>
          <a:p>
            <a:pPr marL="514350" indent="-514350">
              <a:buNone/>
            </a:pPr>
            <a:r>
              <a:rPr lang="ru-RU" sz="2400" baseline="-25000" dirty="0"/>
              <a:t> </a:t>
            </a:r>
            <a:r>
              <a:rPr lang="ru-RU" sz="2400" baseline="-25000" dirty="0" smtClean="0"/>
              <a:t>  </a:t>
            </a:r>
            <a:r>
              <a:rPr lang="ru-RU" sz="2400" dirty="0" smtClean="0"/>
              <a:t>   2.Формулы </a:t>
            </a:r>
            <a:r>
              <a:rPr lang="ru-RU" sz="2400" dirty="0"/>
              <a:t>двух кислотных оксидов приведены в паре</a:t>
            </a:r>
            <a:r>
              <a:rPr lang="ru-RU" sz="2400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err="1"/>
              <a:t>FeO</a:t>
            </a:r>
            <a:r>
              <a:rPr lang="en-US" sz="2400" dirty="0"/>
              <a:t> </a:t>
            </a:r>
            <a:r>
              <a:rPr lang="ru-RU" sz="2400" dirty="0"/>
              <a:t>и</a:t>
            </a:r>
            <a:r>
              <a:rPr lang="en-US" sz="2400" dirty="0"/>
              <a:t> Fe</a:t>
            </a:r>
            <a:r>
              <a:rPr lang="en-US" sz="2400" baseline="-25000" dirty="0"/>
              <a:t>2</a:t>
            </a:r>
            <a:r>
              <a:rPr lang="en-US" sz="2400" dirty="0"/>
              <a:t>O</a:t>
            </a:r>
            <a:r>
              <a:rPr lang="en-US" sz="2400" baseline="-25000" dirty="0"/>
              <a:t>3</a:t>
            </a:r>
            <a:endParaRPr lang="ru-RU" sz="2400" dirty="0"/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Cr</a:t>
            </a:r>
            <a:r>
              <a:rPr lang="en-US" sz="2400" baseline="-25000" dirty="0"/>
              <a:t>2</a:t>
            </a:r>
            <a:r>
              <a:rPr lang="en-US" sz="2400" dirty="0"/>
              <a:t>O</a:t>
            </a:r>
            <a:r>
              <a:rPr lang="en-US" sz="2400" baseline="-25000" dirty="0"/>
              <a:t>3</a:t>
            </a:r>
            <a:r>
              <a:rPr lang="en-US" sz="2400" dirty="0"/>
              <a:t> </a:t>
            </a:r>
            <a:r>
              <a:rPr lang="ru-RU" sz="2400" dirty="0"/>
              <a:t>и</a:t>
            </a:r>
            <a:r>
              <a:rPr lang="en-US" sz="2400" dirty="0"/>
              <a:t> </a:t>
            </a:r>
            <a:r>
              <a:rPr lang="en-US" sz="2400" dirty="0" smtClean="0"/>
              <a:t>CrO</a:t>
            </a:r>
            <a:r>
              <a:rPr lang="en-US" sz="2400" baseline="-25000" dirty="0" smtClean="0"/>
              <a:t>3</a:t>
            </a:r>
            <a:endParaRPr lang="ru-RU" sz="2400" baseline="-25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N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O </a:t>
            </a:r>
            <a:r>
              <a:rPr lang="ru-RU" sz="2400" dirty="0"/>
              <a:t>и</a:t>
            </a:r>
            <a:r>
              <a:rPr lang="en-US" sz="2400" dirty="0"/>
              <a:t> </a:t>
            </a:r>
            <a:r>
              <a:rPr lang="en-US" sz="2400" dirty="0" smtClean="0"/>
              <a:t>NO</a:t>
            </a:r>
            <a:r>
              <a:rPr lang="en-US" sz="2400" baseline="-25000" dirty="0" smtClean="0"/>
              <a:t>2</a:t>
            </a:r>
            <a:endParaRPr lang="ru-RU" sz="2400" baseline="-25000" dirty="0" smtClean="0"/>
          </a:p>
          <a:p>
            <a:pPr marL="514350" indent="-514350">
              <a:buFont typeface="+mj-lt"/>
              <a:buAutoNum type="arabicPeriod"/>
            </a:pPr>
            <a:r>
              <a:rPr lang="ru-RU" sz="2400" dirty="0" smtClean="0"/>
              <a:t>P</a:t>
            </a:r>
            <a:r>
              <a:rPr lang="ru-RU" sz="2400" baseline="-25000" dirty="0" smtClean="0"/>
              <a:t>2</a:t>
            </a:r>
            <a:r>
              <a:rPr lang="ru-RU" sz="2400" dirty="0" smtClean="0"/>
              <a:t>O</a:t>
            </a:r>
            <a:r>
              <a:rPr lang="ru-RU" sz="2400" baseline="-25000" dirty="0" smtClean="0"/>
              <a:t>3</a:t>
            </a:r>
            <a:r>
              <a:rPr lang="ru-RU" sz="2400" dirty="0"/>
              <a:t> и P</a:t>
            </a:r>
            <a:r>
              <a:rPr lang="ru-RU" sz="2400" baseline="-25000" dirty="0"/>
              <a:t>2</a:t>
            </a:r>
            <a:r>
              <a:rPr lang="ru-RU" sz="2400" dirty="0"/>
              <a:t>O</a:t>
            </a:r>
            <a:r>
              <a:rPr lang="ru-RU" sz="2400" baseline="-25000" dirty="0"/>
              <a:t>5</a:t>
            </a:r>
            <a:endParaRPr lang="ru-RU" sz="2400" dirty="0"/>
          </a:p>
          <a:p>
            <a:pPr marL="514350" indent="-514350">
              <a:buNone/>
            </a:pPr>
            <a:endParaRPr lang="ru-RU" sz="24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29A14-9953-4CBE-8A8B-B7786E45BB0D}" type="datetime1">
              <a:rPr lang="ru-RU" smtClean="0"/>
              <a:pPr/>
              <a:t>12.04.2020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ADB47-2B19-4442-8A6C-D7E3A242576D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Повторение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1600200"/>
            <a:ext cx="77152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400" dirty="0" smtClean="0"/>
              <a:t>3. </a:t>
            </a:r>
            <a:r>
              <a:rPr lang="ru-RU" sz="2400" dirty="0"/>
              <a:t>Формула сильной кислоты: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dirty="0" smtClean="0"/>
              <a:t>CH</a:t>
            </a:r>
            <a:r>
              <a:rPr lang="ru-RU" sz="2400" baseline="-25000" dirty="0" smtClean="0"/>
              <a:t>3</a:t>
            </a:r>
            <a:r>
              <a:rPr lang="ru-RU" sz="2400" dirty="0" smtClean="0"/>
              <a:t>COOH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dirty="0" smtClean="0"/>
              <a:t>HI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dirty="0" smtClean="0"/>
              <a:t>HNO</a:t>
            </a:r>
            <a:r>
              <a:rPr lang="ru-RU" sz="2400" baseline="-25000" dirty="0" smtClean="0"/>
              <a:t>2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dirty="0" smtClean="0"/>
              <a:t>H</a:t>
            </a:r>
            <a:r>
              <a:rPr lang="ru-RU" sz="2400" baseline="-25000" dirty="0" smtClean="0"/>
              <a:t>3</a:t>
            </a:r>
            <a:r>
              <a:rPr lang="ru-RU" sz="2400" dirty="0" smtClean="0"/>
              <a:t>PO</a:t>
            </a:r>
            <a:r>
              <a:rPr lang="ru-RU" sz="2400" baseline="-25000" dirty="0" smtClean="0"/>
              <a:t>4</a:t>
            </a:r>
          </a:p>
          <a:p>
            <a:pPr marL="514350" indent="-514350">
              <a:buNone/>
            </a:pPr>
            <a:r>
              <a:rPr lang="ru-RU" sz="2400" dirty="0" smtClean="0"/>
              <a:t>4.Формулы </a:t>
            </a:r>
            <a:r>
              <a:rPr lang="ru-RU" sz="2400" dirty="0"/>
              <a:t>одноосновной и двухосновной кислот соответственно: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H</a:t>
            </a:r>
            <a:r>
              <a:rPr lang="en-US" sz="2400" baseline="-25000" dirty="0"/>
              <a:t>2</a:t>
            </a:r>
            <a:r>
              <a:rPr lang="en-US" sz="2400" dirty="0"/>
              <a:t>SO</a:t>
            </a:r>
            <a:r>
              <a:rPr lang="en-US" sz="2400" baseline="-25000" dirty="0"/>
              <a:t>4</a:t>
            </a:r>
            <a:r>
              <a:rPr lang="en-US" sz="2400" dirty="0"/>
              <a:t> </a:t>
            </a:r>
            <a:r>
              <a:rPr lang="ru-RU" sz="2400" dirty="0"/>
              <a:t>и</a:t>
            </a:r>
            <a:r>
              <a:rPr lang="en-US" sz="2400" dirty="0"/>
              <a:t> </a:t>
            </a:r>
            <a:r>
              <a:rPr lang="en-US" sz="2400" dirty="0" smtClean="0"/>
              <a:t>H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PO</a:t>
            </a:r>
            <a:r>
              <a:rPr lang="en-US" sz="2400" baseline="-25000" dirty="0" smtClean="0"/>
              <a:t>4</a:t>
            </a:r>
            <a:endParaRPr lang="ru-RU" sz="2400" baseline="-25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HI </a:t>
            </a:r>
            <a:r>
              <a:rPr lang="ru-RU" sz="2400" dirty="0"/>
              <a:t>и</a:t>
            </a:r>
            <a:r>
              <a:rPr lang="en-US" sz="2400" dirty="0"/>
              <a:t> HCOOH</a:t>
            </a:r>
            <a:endParaRPr lang="ru-RU" sz="2400" dirty="0"/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HNO</a:t>
            </a:r>
            <a:r>
              <a:rPr lang="en-US" sz="2400" baseline="-25000" dirty="0"/>
              <a:t>3</a:t>
            </a:r>
            <a:r>
              <a:rPr lang="en-US" sz="2400" dirty="0"/>
              <a:t> </a:t>
            </a:r>
            <a:r>
              <a:rPr lang="ru-RU" sz="2400" dirty="0"/>
              <a:t>и</a:t>
            </a:r>
            <a:r>
              <a:rPr lang="en-US" sz="2400" dirty="0"/>
              <a:t> HNO</a:t>
            </a:r>
            <a:r>
              <a:rPr lang="en-US" sz="2400" baseline="-25000" dirty="0"/>
              <a:t>2</a:t>
            </a:r>
            <a:endParaRPr lang="ru-RU" sz="2400" dirty="0"/>
          </a:p>
          <a:p>
            <a:pPr marL="514350" indent="-514350">
              <a:buFont typeface="+mj-lt"/>
              <a:buAutoNum type="arabicPeriod"/>
            </a:pPr>
            <a:r>
              <a:rPr lang="en-US" sz="2400" dirty="0" err="1" smtClean="0"/>
              <a:t>HBr</a:t>
            </a:r>
            <a:r>
              <a:rPr lang="en-US" sz="2400" dirty="0" smtClean="0"/>
              <a:t> </a:t>
            </a:r>
            <a:r>
              <a:rPr lang="ru-RU" sz="2400" dirty="0"/>
              <a:t>и</a:t>
            </a:r>
            <a:r>
              <a:rPr lang="en-US" sz="2400" dirty="0"/>
              <a:t> H</a:t>
            </a:r>
            <a:r>
              <a:rPr lang="en-US" sz="2400" baseline="-25000" dirty="0"/>
              <a:t>2</a:t>
            </a:r>
            <a:r>
              <a:rPr lang="en-US" sz="2400" dirty="0"/>
              <a:t>CO</a:t>
            </a:r>
            <a:r>
              <a:rPr lang="en-US" sz="2400" baseline="-25000" dirty="0"/>
              <a:t>3</a:t>
            </a:r>
            <a:endParaRPr lang="ru-RU" sz="24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29A14-9953-4CBE-8A8B-B7786E45BB0D}" type="datetime1">
              <a:rPr lang="ru-RU" smtClean="0"/>
              <a:pPr/>
              <a:t>12.04.2020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ADB47-2B19-4442-8A6C-D7E3A242576D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>
                <a:latin typeface="Times New Roman" pitchFamily="18" charset="0"/>
                <a:cs typeface="Times New Roman" pitchFamily="18" charset="0"/>
              </a:rPr>
              <a:t>Основания</a:t>
            </a:r>
            <a:endParaRPr lang="ru-RU" smtClean="0"/>
          </a:p>
        </p:txBody>
      </p:sp>
      <p:sp>
        <p:nvSpPr>
          <p:cNvPr id="19459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Основания </a:t>
            </a:r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сложные вещества, состоящие из атома металла, связанного с одной или несколькими </a:t>
            </a:r>
            <a:r>
              <a:rPr lang="ru-RU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гидроксогруппами</a:t>
            </a:r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- ОН.</a:t>
            </a:r>
          </a:p>
          <a:p>
            <a:pPr eaLnBrk="1" hangingPunct="1"/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 smtClean="0"/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0CA01D5-A25B-481F-AA29-EB3BE06E3A9B}" type="datetime1">
              <a:rPr lang="ru-RU"/>
              <a:pPr>
                <a:defRPr/>
              </a:pPr>
              <a:t>12.04.2020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32B26D-6D35-4F1E-B0FA-595A7C85866F}" type="slidenum">
              <a:rPr lang="ru-RU"/>
              <a:pPr>
                <a:defRPr/>
              </a:pPr>
              <a:t>4</a:t>
            </a:fld>
            <a:endParaRPr lang="ru-RU"/>
          </a:p>
        </p:txBody>
      </p:sp>
      <p:pic>
        <p:nvPicPr>
          <p:cNvPr id="19464" name="Picture 2" descr="1000873055.jpg (300×300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4509120"/>
            <a:ext cx="1873585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5" name="Picture 4" descr="586693682.jpg (100×80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056" y="4437112"/>
            <a:ext cx="2341562" cy="187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8" name="Рисунок 105" descr="http://94.141.62.253/thumbnails/cas/7ad8b6ebe7be3037498e14fe5799e601.gif?width=328&amp;height=7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31640" y="2924944"/>
            <a:ext cx="5452925" cy="10801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Прямоугольник 12"/>
          <p:cNvSpPr/>
          <p:nvPr/>
        </p:nvSpPr>
        <p:spPr>
          <a:xfrm>
            <a:off x="611560" y="4005064"/>
            <a:ext cx="73448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168275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ahoma" pitchFamily="34" charset="0"/>
              </a:rPr>
              <a:t>Особое основание: гидрат аммиака NH</a:t>
            </a:r>
            <a:r>
              <a:rPr kumimoji="0" lang="ru-RU" sz="24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ahoma" pitchFamily="34" charset="0"/>
              </a:rPr>
              <a:t>3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ahoma" pitchFamily="34" charset="0"/>
              </a:rPr>
              <a:t>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Cambria Math" pitchFamily="18" charset="0"/>
              </a:rPr>
              <a:t>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ahoma" pitchFamily="34" charset="0"/>
              </a:rPr>
              <a:t> H</a:t>
            </a:r>
            <a:r>
              <a:rPr kumimoji="0" lang="ru-RU" sz="24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ahoma" pitchFamily="34" charset="0"/>
              </a:rPr>
              <a:t>2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ahoma" pitchFamily="34" charset="0"/>
              </a:rPr>
              <a:t>O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Классификация 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29A14-9953-4CBE-8A8B-B7786E45BB0D}" type="datetime1">
              <a:rPr lang="ru-RU" smtClean="0"/>
              <a:pPr/>
              <a:t>12.04.2020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Кузнецова Екатерина Владимировна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ADB47-2B19-4442-8A6C-D7E3A242576D}" type="slidenum">
              <a:rPr lang="ru-RU" smtClean="0"/>
              <a:pPr/>
              <a:t>5</a:t>
            </a:fld>
            <a:endParaRPr lang="ru-RU"/>
          </a:p>
        </p:txBody>
      </p:sp>
      <p:pic>
        <p:nvPicPr>
          <p:cNvPr id="7" name="Рисунок 106" descr="http://94.141.62.253/thumbnails/cas/131b0fbb65387a8dec9bf7d916a9a1a2.gif?width=524&amp;height=26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520" y="1484784"/>
            <a:ext cx="8640960" cy="43204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Физические свойства</a:t>
            </a:r>
            <a:endParaRPr lang="ru-RU" smtClean="0"/>
          </a:p>
        </p:txBody>
      </p:sp>
      <p:sp>
        <p:nvSpPr>
          <p:cNvPr id="2048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Физические свойства: твердые кристаллические вещества. </a:t>
            </a:r>
          </a:p>
          <a:p>
            <a:pPr eaLnBrk="1" hangingPunct="1"/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 воде растворимые называются -  щелочи: </a:t>
            </a:r>
            <a:r>
              <a:rPr lang="ru-RU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LiOH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NaOH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KOH, </a:t>
            </a:r>
            <a:r>
              <a:rPr lang="ru-RU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CsOH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RbOH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(OH)</a:t>
            </a:r>
            <a:r>
              <a:rPr lang="ru-RU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Sr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(OH)</a:t>
            </a:r>
            <a:r>
              <a:rPr lang="ru-RU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,Ba(OH)</a:t>
            </a:r>
            <a:r>
              <a:rPr lang="ru-RU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eaLnBrk="1" hangingPunct="1"/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Другие - </a:t>
            </a:r>
            <a:r>
              <a:rPr lang="ru-RU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малорастворимы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ru-RU" dirty="0" smtClean="0"/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8A04ED7-B177-4908-B5AC-01992EF44A9C}" type="datetime1">
              <a:rPr lang="ru-RU"/>
              <a:pPr>
                <a:defRPr/>
              </a:pPr>
              <a:t>12.04.2020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Кузнецова Екатерина владимировна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D7CDF-D3B3-4270-8BA3-B5EB6D784C5E}" type="slidenum">
              <a:rPr lang="ru-RU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Проверь </a:t>
            </a:r>
            <a:r>
              <a:rPr lang="ru-RU" b="1" dirty="0" smtClean="0"/>
              <a:t>себя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1.Формулы </a:t>
            </a:r>
            <a:r>
              <a:rPr lang="ru-RU" sz="2400" dirty="0"/>
              <a:t>двух щелочей приведены в паре: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err="1"/>
              <a:t>LiOH</a:t>
            </a:r>
            <a:r>
              <a:rPr lang="en-US" sz="2400" dirty="0"/>
              <a:t> </a:t>
            </a:r>
            <a:r>
              <a:rPr lang="ru-RU" sz="2400" dirty="0"/>
              <a:t>и</a:t>
            </a:r>
            <a:r>
              <a:rPr lang="en-US" sz="2400" dirty="0"/>
              <a:t> </a:t>
            </a:r>
            <a:r>
              <a:rPr lang="en-US" sz="2400" dirty="0" err="1" smtClean="0"/>
              <a:t>Mn</a:t>
            </a:r>
            <a:r>
              <a:rPr lang="en-US" sz="2400" dirty="0" smtClean="0"/>
              <a:t>(OH)</a:t>
            </a:r>
            <a:r>
              <a:rPr lang="en-US" sz="2400" baseline="-25000" dirty="0" smtClean="0"/>
              <a:t>2</a:t>
            </a:r>
            <a:endParaRPr lang="ru-RU" sz="2400" baseline="-25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Fe(OH)</a:t>
            </a:r>
            <a:r>
              <a:rPr lang="en-US" sz="2400" baseline="-25000" dirty="0" smtClean="0"/>
              <a:t>2</a:t>
            </a:r>
            <a:r>
              <a:rPr lang="en-US" sz="2400" dirty="0"/>
              <a:t> </a:t>
            </a:r>
            <a:r>
              <a:rPr lang="ru-RU" sz="2400" dirty="0"/>
              <a:t>и</a:t>
            </a:r>
            <a:r>
              <a:rPr lang="en-US" sz="2400" dirty="0"/>
              <a:t> </a:t>
            </a:r>
            <a:r>
              <a:rPr lang="en-US" sz="2400" dirty="0" smtClean="0"/>
              <a:t>Cu(OH)</a:t>
            </a:r>
            <a:r>
              <a:rPr lang="en-US" sz="2400" baseline="-25000" dirty="0" smtClean="0"/>
              <a:t>2</a:t>
            </a:r>
            <a:endParaRPr lang="ru-RU" sz="2400" baseline="-25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400" dirty="0" err="1" smtClean="0"/>
              <a:t>NaOH</a:t>
            </a:r>
            <a:r>
              <a:rPr lang="en-US" sz="2400" dirty="0" smtClean="0"/>
              <a:t> </a:t>
            </a:r>
            <a:r>
              <a:rPr lang="ru-RU" sz="2400" dirty="0"/>
              <a:t>и</a:t>
            </a:r>
            <a:r>
              <a:rPr lang="en-US" sz="2400" dirty="0"/>
              <a:t> </a:t>
            </a:r>
            <a:r>
              <a:rPr lang="en-US" sz="2400" dirty="0" err="1"/>
              <a:t>Ba</a:t>
            </a:r>
            <a:r>
              <a:rPr lang="en-US" sz="2400" dirty="0"/>
              <a:t>(OH)</a:t>
            </a:r>
            <a:r>
              <a:rPr lang="en-US" sz="2400" baseline="-25000" dirty="0"/>
              <a:t>2</a:t>
            </a:r>
            <a:endParaRPr lang="ru-RU" sz="2400" dirty="0"/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Cr(OH)</a:t>
            </a:r>
            <a:r>
              <a:rPr lang="en-US" sz="2400" baseline="-25000" dirty="0"/>
              <a:t>2</a:t>
            </a:r>
            <a:r>
              <a:rPr lang="en-US" sz="2400" dirty="0"/>
              <a:t> </a:t>
            </a:r>
            <a:r>
              <a:rPr lang="ru-RU" sz="2400" dirty="0"/>
              <a:t>и</a:t>
            </a:r>
            <a:r>
              <a:rPr lang="en-US" sz="2400" dirty="0"/>
              <a:t> </a:t>
            </a:r>
            <a:r>
              <a:rPr lang="en-US" sz="2400" dirty="0" err="1"/>
              <a:t>Sr</a:t>
            </a:r>
            <a:r>
              <a:rPr lang="en-US" sz="2400" dirty="0"/>
              <a:t>(OH)</a:t>
            </a:r>
            <a:r>
              <a:rPr lang="en-US" sz="2400" baseline="-25000" dirty="0"/>
              <a:t>2</a:t>
            </a:r>
            <a:endParaRPr lang="ru-RU" sz="2400" dirty="0"/>
          </a:p>
          <a:p>
            <a:r>
              <a:rPr lang="ru-RU" sz="2400" dirty="0" smtClean="0"/>
              <a:t>2.Формулы </a:t>
            </a:r>
            <a:r>
              <a:rPr lang="ru-RU" sz="2400" dirty="0"/>
              <a:t>двух оснований приведены в паре: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/>
              <a:t>KOH и </a:t>
            </a:r>
            <a:r>
              <a:rPr lang="ru-RU" sz="2400" dirty="0" smtClean="0"/>
              <a:t>HCOOH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 err="1"/>
              <a:t>LiOH</a:t>
            </a:r>
            <a:r>
              <a:rPr lang="ru-RU" sz="2400" dirty="0"/>
              <a:t> и </a:t>
            </a:r>
            <a:r>
              <a:rPr lang="ru-RU" sz="2400" dirty="0" smtClean="0"/>
              <a:t>С</a:t>
            </a:r>
            <a:r>
              <a:rPr lang="ru-RU" sz="2400" baseline="-25000" dirty="0" smtClean="0"/>
              <a:t>2</a:t>
            </a:r>
            <a:r>
              <a:rPr lang="ru-RU" sz="2400" dirty="0" smtClean="0"/>
              <a:t>H</a:t>
            </a:r>
            <a:r>
              <a:rPr lang="ru-RU" sz="2400" baseline="-25000" dirty="0" smtClean="0"/>
              <a:t>5</a:t>
            </a:r>
            <a:r>
              <a:rPr lang="ru-RU" sz="2400" dirty="0" smtClean="0"/>
              <a:t>OH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H</a:t>
            </a:r>
            <a:r>
              <a:rPr lang="en-US" sz="2400" baseline="-25000" dirty="0"/>
              <a:t>3</a:t>
            </a:r>
            <a:r>
              <a:rPr lang="en-US" sz="2400" dirty="0"/>
              <a:t>PO</a:t>
            </a:r>
            <a:r>
              <a:rPr lang="en-US" sz="2400" baseline="-25000" dirty="0"/>
              <a:t>3</a:t>
            </a:r>
            <a:r>
              <a:rPr lang="en-US" sz="2400" dirty="0"/>
              <a:t> </a:t>
            </a:r>
            <a:r>
              <a:rPr lang="ru-RU" sz="2400" dirty="0"/>
              <a:t>и</a:t>
            </a:r>
            <a:r>
              <a:rPr lang="en-US" sz="2400" dirty="0"/>
              <a:t> </a:t>
            </a:r>
            <a:r>
              <a:rPr lang="en-US" sz="2400" dirty="0" smtClean="0"/>
              <a:t>Al(OH)</a:t>
            </a:r>
            <a:r>
              <a:rPr lang="en-US" sz="2400" baseline="-25000" dirty="0" smtClean="0"/>
              <a:t>3</a:t>
            </a:r>
            <a:endParaRPr lang="ru-RU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Fe(OH)</a:t>
            </a:r>
            <a:r>
              <a:rPr lang="en-US" sz="2400" baseline="-25000" dirty="0"/>
              <a:t>2</a:t>
            </a:r>
            <a:r>
              <a:rPr lang="en-US" sz="2400" dirty="0"/>
              <a:t> </a:t>
            </a:r>
            <a:r>
              <a:rPr lang="ru-RU" sz="2400" dirty="0"/>
              <a:t>и</a:t>
            </a:r>
            <a:r>
              <a:rPr lang="en-US" sz="2400" dirty="0"/>
              <a:t> Cu(OH)</a:t>
            </a:r>
            <a:r>
              <a:rPr lang="en-US" sz="2400" baseline="-25000" dirty="0"/>
              <a:t>2</a:t>
            </a:r>
            <a:endParaRPr lang="ru-RU" sz="2400" dirty="0"/>
          </a:p>
          <a:p>
            <a:endParaRPr lang="ru-RU" sz="24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29A14-9953-4CBE-8A8B-B7786E45BB0D}" type="datetime1">
              <a:rPr lang="ru-RU" smtClean="0"/>
              <a:pPr/>
              <a:t>12.04.2020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ADB47-2B19-4442-8A6C-D7E3A242576D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Проверь себя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2400" dirty="0" smtClean="0"/>
              <a:t>3. </a:t>
            </a:r>
            <a:r>
              <a:rPr lang="ru-RU" sz="2400" dirty="0"/>
              <a:t>Формулы только оснований приведены в пункте: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HCOOH , Ca(OH)</a:t>
            </a:r>
            <a:r>
              <a:rPr lang="en-US" sz="2400" baseline="-25000" dirty="0"/>
              <a:t>2</a:t>
            </a:r>
            <a:endParaRPr lang="ru-RU" sz="2400" dirty="0"/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ZnSO</a:t>
            </a:r>
            <a:r>
              <a:rPr lang="en-US" sz="2400" baseline="-25000" dirty="0"/>
              <a:t>4</a:t>
            </a:r>
            <a:r>
              <a:rPr lang="en-US" sz="2400" dirty="0"/>
              <a:t> , </a:t>
            </a:r>
            <a:r>
              <a:rPr lang="en-US" sz="2400" dirty="0" err="1"/>
              <a:t>NaOH</a:t>
            </a:r>
            <a:endParaRPr lang="ru-RU" sz="2400" dirty="0"/>
          </a:p>
          <a:p>
            <a:pPr marL="457200" indent="-457200">
              <a:buFont typeface="+mj-lt"/>
              <a:buAutoNum type="arabicPeriod"/>
            </a:pPr>
            <a:r>
              <a:rPr lang="en-US" sz="2400" dirty="0" err="1"/>
              <a:t>Ba</a:t>
            </a:r>
            <a:r>
              <a:rPr lang="en-US" sz="2400" dirty="0"/>
              <a:t>(OH)</a:t>
            </a:r>
            <a:r>
              <a:rPr lang="en-US" sz="2400" baseline="-25000" dirty="0"/>
              <a:t>2</a:t>
            </a:r>
            <a:r>
              <a:rPr lang="en-US" sz="2400" dirty="0"/>
              <a:t> , </a:t>
            </a:r>
            <a:r>
              <a:rPr lang="en-US" sz="2400" dirty="0" err="1" smtClean="0"/>
              <a:t>LiOH</a:t>
            </a:r>
            <a:endParaRPr lang="ru-RU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ru-RU" sz="2400" dirty="0" err="1" smtClean="0"/>
              <a:t>Al</a:t>
            </a:r>
            <a:r>
              <a:rPr lang="ru-RU" sz="2400" dirty="0" smtClean="0"/>
              <a:t>(OH)</a:t>
            </a:r>
            <a:r>
              <a:rPr lang="ru-RU" sz="2400" baseline="-25000" dirty="0" smtClean="0"/>
              <a:t>3</a:t>
            </a:r>
            <a:r>
              <a:rPr lang="ru-RU" sz="2400" dirty="0"/>
              <a:t> , </a:t>
            </a:r>
            <a:r>
              <a:rPr lang="ru-RU" sz="2400" dirty="0" err="1"/>
              <a:t>Ca</a:t>
            </a:r>
            <a:r>
              <a:rPr lang="ru-RU" sz="2400" dirty="0"/>
              <a:t>(NO</a:t>
            </a:r>
            <a:r>
              <a:rPr lang="ru-RU" sz="2400" baseline="-25000" dirty="0"/>
              <a:t>3</a:t>
            </a:r>
            <a:r>
              <a:rPr lang="ru-RU" sz="2400" dirty="0"/>
              <a:t>)</a:t>
            </a:r>
            <a:r>
              <a:rPr lang="ru-RU" sz="2400" baseline="-25000" dirty="0"/>
              <a:t>2</a:t>
            </a:r>
            <a:endParaRPr lang="ru-RU" sz="2400" dirty="0"/>
          </a:p>
          <a:p>
            <a:r>
              <a:rPr lang="ru-RU" sz="2600" dirty="0" smtClean="0"/>
              <a:t>4. </a:t>
            </a:r>
            <a:r>
              <a:rPr lang="ru-RU" sz="2600" dirty="0"/>
              <a:t>Сильное основание и сильная кислота находятся в пункте</a:t>
            </a:r>
            <a:r>
              <a:rPr lang="ru-RU" sz="2600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dirty="0"/>
              <a:t>Cu(OH)</a:t>
            </a:r>
            <a:r>
              <a:rPr lang="en-US" sz="2600" baseline="-25000" dirty="0"/>
              <a:t>2</a:t>
            </a:r>
            <a:r>
              <a:rPr lang="en-US" sz="2600" dirty="0"/>
              <a:t> </a:t>
            </a:r>
            <a:r>
              <a:rPr lang="ru-RU" sz="2600" dirty="0"/>
              <a:t>и</a:t>
            </a:r>
            <a:r>
              <a:rPr lang="en-US" sz="2600" dirty="0"/>
              <a:t> H</a:t>
            </a:r>
            <a:r>
              <a:rPr lang="en-US" sz="2600" baseline="-25000" dirty="0"/>
              <a:t>2</a:t>
            </a:r>
            <a:r>
              <a:rPr lang="en-US" sz="2600" dirty="0"/>
              <a:t>CO</a:t>
            </a:r>
            <a:r>
              <a:rPr lang="en-US" sz="2600" baseline="-25000" dirty="0"/>
              <a:t>3</a:t>
            </a:r>
            <a:endParaRPr lang="ru-RU" sz="2600" dirty="0"/>
          </a:p>
          <a:p>
            <a:pPr marL="514350" indent="-514350">
              <a:buFont typeface="+mj-lt"/>
              <a:buAutoNum type="arabicPeriod"/>
            </a:pPr>
            <a:r>
              <a:rPr lang="en-US" sz="2600" dirty="0"/>
              <a:t>Zn(OH)</a:t>
            </a:r>
            <a:r>
              <a:rPr lang="en-US" sz="2600" baseline="-25000" dirty="0"/>
              <a:t>2</a:t>
            </a:r>
            <a:r>
              <a:rPr lang="en-US" sz="2600" dirty="0"/>
              <a:t> </a:t>
            </a:r>
            <a:r>
              <a:rPr lang="ru-RU" sz="2600" dirty="0"/>
              <a:t>и</a:t>
            </a:r>
            <a:r>
              <a:rPr lang="en-US" sz="2600" dirty="0"/>
              <a:t> </a:t>
            </a:r>
            <a:r>
              <a:rPr lang="en-US" sz="2600" dirty="0" err="1"/>
              <a:t>HCl</a:t>
            </a:r>
            <a:endParaRPr lang="ru-RU" sz="2600" dirty="0"/>
          </a:p>
          <a:p>
            <a:pPr marL="514350" indent="-514350">
              <a:buFont typeface="+mj-lt"/>
              <a:buAutoNum type="arabicPeriod"/>
            </a:pPr>
            <a:r>
              <a:rPr lang="en-US" sz="2600" dirty="0" err="1"/>
              <a:t>NaOH</a:t>
            </a:r>
            <a:r>
              <a:rPr lang="en-US" sz="2600" dirty="0"/>
              <a:t> </a:t>
            </a:r>
            <a:r>
              <a:rPr lang="ru-RU" sz="2600" dirty="0"/>
              <a:t>и</a:t>
            </a:r>
            <a:r>
              <a:rPr lang="en-US" sz="2600" dirty="0"/>
              <a:t> H</a:t>
            </a:r>
            <a:r>
              <a:rPr lang="en-US" sz="2600" baseline="-25000" dirty="0"/>
              <a:t>2</a:t>
            </a:r>
            <a:r>
              <a:rPr lang="en-US" sz="2600" dirty="0"/>
              <a:t>S</a:t>
            </a:r>
            <a:endParaRPr lang="ru-RU" sz="2600" dirty="0"/>
          </a:p>
          <a:p>
            <a:pPr marL="514350" indent="-514350">
              <a:buFont typeface="+mj-lt"/>
              <a:buAutoNum type="arabicPeriod"/>
            </a:pPr>
            <a:r>
              <a:rPr lang="en-US" sz="2600" dirty="0"/>
              <a:t>KOH </a:t>
            </a:r>
            <a:r>
              <a:rPr lang="ru-RU" sz="2600" dirty="0"/>
              <a:t>и</a:t>
            </a:r>
            <a:r>
              <a:rPr lang="en-US" sz="2600" dirty="0"/>
              <a:t> H</a:t>
            </a:r>
            <a:r>
              <a:rPr lang="en-US" sz="2600" baseline="-25000" dirty="0"/>
              <a:t>2</a:t>
            </a:r>
            <a:r>
              <a:rPr lang="en-US" sz="2600" dirty="0"/>
              <a:t>SO</a:t>
            </a:r>
            <a:r>
              <a:rPr lang="en-US" sz="2600" baseline="-25000" dirty="0"/>
              <a:t>4</a:t>
            </a:r>
            <a:endParaRPr lang="ru-RU" sz="2600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29A14-9953-4CBE-8A8B-B7786E45BB0D}" type="datetime1">
              <a:rPr lang="ru-RU" smtClean="0"/>
              <a:pPr/>
              <a:t>12.04.2020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ADB47-2B19-4442-8A6C-D7E3A242576D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Проверь себя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75656" y="1600200"/>
            <a:ext cx="7211144" cy="4525963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В перечне веществ</a:t>
            </a:r>
          </a:p>
          <a:p>
            <a:pPr>
              <a:buNone/>
            </a:pPr>
            <a:r>
              <a:rPr lang="ru-RU" dirty="0"/>
              <a:t>А) гидроксид бария</a:t>
            </a:r>
          </a:p>
          <a:p>
            <a:pPr>
              <a:buNone/>
            </a:pPr>
            <a:r>
              <a:rPr lang="ru-RU" dirty="0"/>
              <a:t>Б) гидроксид цинка</a:t>
            </a:r>
          </a:p>
          <a:p>
            <a:pPr>
              <a:buNone/>
            </a:pPr>
            <a:r>
              <a:rPr lang="ru-RU" dirty="0"/>
              <a:t>В) хлорид </a:t>
            </a:r>
            <a:r>
              <a:rPr lang="ru-RU" dirty="0" err="1"/>
              <a:t>гидроксомагния</a:t>
            </a:r>
            <a:endParaRPr lang="ru-RU" dirty="0"/>
          </a:p>
          <a:p>
            <a:pPr>
              <a:buNone/>
            </a:pPr>
            <a:r>
              <a:rPr lang="ru-RU" dirty="0"/>
              <a:t>Г) гидроксид калия</a:t>
            </a:r>
          </a:p>
          <a:p>
            <a:pPr>
              <a:buNone/>
            </a:pPr>
            <a:r>
              <a:rPr lang="ru-RU" dirty="0"/>
              <a:t>Д) гидроксид цезия</a:t>
            </a:r>
          </a:p>
          <a:p>
            <a:pPr>
              <a:buNone/>
            </a:pPr>
            <a:r>
              <a:rPr lang="ru-RU" dirty="0"/>
              <a:t>к классу оснований относятся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БГД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АВД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АГД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АБГ</a:t>
            </a:r>
            <a:endParaRPr lang="ru-RU" dirty="0"/>
          </a:p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29A14-9953-4CBE-8A8B-B7786E45BB0D}" type="datetime1">
              <a:rPr lang="ru-RU" smtClean="0"/>
              <a:pPr/>
              <a:t>12.04.2020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ADB47-2B19-4442-8A6C-D7E3A242576D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7">
      <a:dk1>
        <a:srgbClr val="0000EE"/>
      </a:dk1>
      <a:lt1>
        <a:srgbClr val="5F0060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Другая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433</Words>
  <Application>Microsoft Office PowerPoint</Application>
  <PresentationFormat>Экран (4:3)</PresentationFormat>
  <Paragraphs>149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Основания </vt:lpstr>
      <vt:lpstr>Повторение </vt:lpstr>
      <vt:lpstr>Повторение </vt:lpstr>
      <vt:lpstr>Основания</vt:lpstr>
      <vt:lpstr>Классификация </vt:lpstr>
      <vt:lpstr>Физические свойства</vt:lpstr>
      <vt:lpstr>Проверь себя</vt:lpstr>
      <vt:lpstr>Проверь себя</vt:lpstr>
      <vt:lpstr>Проверь себя</vt:lpstr>
      <vt:lpstr>ПОЛУЧЕНИЕ</vt:lpstr>
      <vt:lpstr>Действие индикаторов</vt:lpstr>
      <vt:lpstr>Химические свойства</vt:lpstr>
      <vt:lpstr>Обобщение и систематизация</vt:lpstr>
      <vt:lpstr>Обобщение и систематизация знаний</vt:lpstr>
      <vt:lpstr>Домашнее задание</vt:lpstr>
      <vt:lpstr>Ресурсы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Основания </dc:title>
  <dc:creator>Катюшка </dc:creator>
  <cp:lastModifiedBy>Admin</cp:lastModifiedBy>
  <cp:revision>7</cp:revision>
  <dcterms:created xsi:type="dcterms:W3CDTF">2016-02-08T17:56:18Z</dcterms:created>
  <dcterms:modified xsi:type="dcterms:W3CDTF">2020-04-12T19:43:45Z</dcterms:modified>
</cp:coreProperties>
</file>