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4" r:id="rId8"/>
    <p:sldId id="262" r:id="rId9"/>
    <p:sldId id="263" r:id="rId10"/>
    <p:sldId id="265" r:id="rId11"/>
    <p:sldId id="267" r:id="rId12"/>
    <p:sldId id="268" r:id="rId13"/>
    <p:sldId id="269" r:id="rId14"/>
    <p:sldId id="266" r:id="rId15"/>
    <p:sldId id="271" r:id="rId16"/>
    <p:sldId id="270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8C2DBD7-B9CB-4157-A0E7-3C60201EEBEE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7D1AF07-CC92-4BA9-A609-6BEDDD1446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060848"/>
            <a:ext cx="8458200" cy="1470025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>Основы социальной информатики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725144"/>
            <a:ext cx="6624736" cy="1656184"/>
          </a:xfrm>
        </p:spPr>
        <p:txBody>
          <a:bodyPr>
            <a:normAutofit/>
          </a:bodyPr>
          <a:lstStyle/>
          <a:p>
            <a:pPr algn="ctr"/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373088"/>
          </a:xfrm>
        </p:spPr>
        <p:txBody>
          <a:bodyPr>
            <a:noAutofit/>
          </a:bodyPr>
          <a:lstStyle/>
          <a:p>
            <a:r>
              <a:rPr lang="ru-RU" sz="4800" dirty="0" smtClean="0"/>
              <a:t>Правовое регулирование в информационной сфере:</a:t>
            </a:r>
            <a:endParaRPr lang="ru-RU" sz="4800" dirty="0"/>
          </a:p>
        </p:txBody>
      </p:sp>
      <p:pic>
        <p:nvPicPr>
          <p:cNvPr id="6" name="Содержимое 5" descr="image01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276872"/>
            <a:ext cx="8496943" cy="40324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r>
              <a:rPr lang="ru-RU" sz="4400" dirty="0" smtClean="0"/>
              <a:t>Ряд важнейших принципов в информационной сфере: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532888"/>
            <a:ext cx="8229600" cy="4325112"/>
          </a:xfrm>
        </p:spPr>
        <p:txBody>
          <a:bodyPr>
            <a:noAutofit/>
          </a:bodyPr>
          <a:lstStyle/>
          <a:p>
            <a:r>
              <a:rPr lang="ru-RU" dirty="0" smtClean="0"/>
              <a:t> свобода поиска, получения , передачи, производства и распространения информации любым законным способом; </a:t>
            </a:r>
          </a:p>
          <a:p>
            <a:r>
              <a:rPr lang="ru-RU" dirty="0" smtClean="0"/>
              <a:t> установление ограничений доступа к информации только федеральными законами ;</a:t>
            </a:r>
          </a:p>
          <a:p>
            <a:r>
              <a:rPr lang="ru-RU" dirty="0" smtClean="0"/>
              <a:t>равноправие языков народов Российской Федерации при создании информационных систем и их эксплуатации 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/>
              <a:t>открытость информации о деятельности государственных органов и органов местного самоуправления и свободный доступ к такой информации , кроме случаев, установленных федеральными законами ;</a:t>
            </a:r>
          </a:p>
          <a:p>
            <a:r>
              <a:rPr lang="ru-RU" sz="3200" dirty="0" smtClean="0"/>
              <a:t>неприкосновенность частной жизни, недопустимость сбора, хранения , использования и распространения информации о частной жизни лица без его согласия 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4000"/>
          <a:stretch>
            <a:fillRect/>
          </a:stretch>
        </p:blipFill>
        <p:spPr>
          <a:xfrm>
            <a:off x="467544" y="908720"/>
            <a:ext cx="8280920" cy="51845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363272" cy="1373088"/>
          </a:xfrm>
        </p:spPr>
        <p:txBody>
          <a:bodyPr>
            <a:noAutofit/>
          </a:bodyPr>
          <a:lstStyle/>
          <a:p>
            <a:r>
              <a:rPr lang="ru-RU" sz="4400" dirty="0" smtClean="0"/>
              <a:t>Проблема информационной безопасности: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532888"/>
            <a:ext cx="8229600" cy="4325112"/>
          </a:xfrm>
        </p:spPr>
        <p:txBody>
          <a:bodyPr>
            <a:noAutofit/>
          </a:bodyPr>
          <a:lstStyle/>
          <a:p>
            <a:r>
              <a:rPr lang="ru-RU" i="1" u="sng" dirty="0" smtClean="0"/>
              <a:t>Информационная безопасность </a:t>
            </a:r>
            <a:r>
              <a:rPr lang="ru-RU" dirty="0" smtClean="0"/>
              <a:t>– это совокупность мер по защите информационной среды общества и человека.</a:t>
            </a:r>
          </a:p>
          <a:p>
            <a:r>
              <a:rPr lang="ru-RU" i="1" u="sng" dirty="0" smtClean="0"/>
              <a:t>Политика безопасности </a:t>
            </a:r>
            <a:r>
              <a:rPr lang="ru-RU" dirty="0" smtClean="0"/>
              <a:t>– это совокупность технических, программных и организационных мер, направленных на защиту информации в компьютерной сети.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yusupov_r.m._sostoyanie_i_perspektivy_razvitiya_informatiki_i_it_2017_01_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764704"/>
            <a:ext cx="8424936" cy="56886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9991" r="3836" b="11746"/>
          <a:stretch>
            <a:fillRect/>
          </a:stretch>
        </p:blipFill>
        <p:spPr>
          <a:xfrm>
            <a:off x="323528" y="908720"/>
            <a:ext cx="8496944" cy="56166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/>
              <a:t>Составить кроссворд</a:t>
            </a:r>
            <a:endParaRPr lang="ru-RU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r>
              <a:rPr lang="ru-RU" sz="4800" dirty="0" smtClean="0"/>
              <a:t>Информационные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dirty="0" smtClean="0"/>
              <a:t>ресурсы 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325112"/>
          </a:xfrm>
        </p:spPr>
        <p:txBody>
          <a:bodyPr>
            <a:normAutofit/>
          </a:bodyPr>
          <a:lstStyle/>
          <a:p>
            <a:r>
              <a:rPr lang="ru-RU" sz="3200" i="1" u="sng" dirty="0" smtClean="0"/>
              <a:t>Ресурс</a:t>
            </a:r>
            <a:r>
              <a:rPr lang="ru-RU" sz="3200" i="1" dirty="0" smtClean="0"/>
              <a:t> </a:t>
            </a:r>
            <a:r>
              <a:rPr lang="ru-RU" sz="3200" dirty="0" smtClean="0"/>
              <a:t>– это запас, источник чего-нибудь!</a:t>
            </a:r>
          </a:p>
          <a:p>
            <a:r>
              <a:rPr lang="ru-RU" sz="3200" i="1" u="sng" dirty="0" smtClean="0"/>
              <a:t>Информационные ресурсы </a:t>
            </a:r>
            <a:r>
              <a:rPr lang="ru-RU" sz="3200" dirty="0" smtClean="0"/>
              <a:t>– это отдельные документы и массивы документов в информационных системах.</a:t>
            </a:r>
          </a:p>
          <a:p>
            <a:r>
              <a:rPr lang="ru-RU" sz="3200" i="1" u="sng" dirty="0" smtClean="0"/>
              <a:t>Информационный ресурс </a:t>
            </a:r>
            <a:r>
              <a:rPr lang="ru-RU" sz="3200" dirty="0" smtClean="0"/>
              <a:t>— это знания, представленные в проектной форме. 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5085" t="3585" r="3390" b="4390"/>
          <a:stretch>
            <a:fillRect/>
          </a:stretch>
        </p:blipFill>
        <p:spPr>
          <a:xfrm>
            <a:off x="611560" y="764704"/>
            <a:ext cx="7776864" cy="55446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8507288" cy="1066800"/>
          </a:xfrm>
        </p:spPr>
        <p:txBody>
          <a:bodyPr>
            <a:noAutofit/>
          </a:bodyPr>
          <a:lstStyle/>
          <a:p>
            <a:r>
              <a:rPr lang="ru-RU" dirty="0" smtClean="0"/>
              <a:t>Классификация национальных ИР: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/>
          <a:lstStyle/>
          <a:p>
            <a:r>
              <a:rPr lang="ru-RU" sz="3200" dirty="0" smtClean="0"/>
              <a:t>Библиотечные,</a:t>
            </a:r>
          </a:p>
          <a:p>
            <a:r>
              <a:rPr lang="ru-RU" sz="3200" dirty="0" smtClean="0"/>
              <a:t> архивные, </a:t>
            </a:r>
          </a:p>
          <a:p>
            <a:r>
              <a:rPr lang="ru-RU" sz="3200" dirty="0" smtClean="0"/>
              <a:t>научно-техническая информация,</a:t>
            </a:r>
          </a:p>
          <a:p>
            <a:r>
              <a:rPr lang="ru-RU" sz="3200" dirty="0" smtClean="0"/>
              <a:t> правовая информация,</a:t>
            </a:r>
          </a:p>
          <a:p>
            <a:r>
              <a:rPr lang="ru-RU" sz="3200" dirty="0" smtClean="0"/>
              <a:t> отраслевая информация, </a:t>
            </a:r>
          </a:p>
          <a:p>
            <a:r>
              <a:rPr lang="ru-RU" sz="3200" dirty="0" smtClean="0"/>
              <a:t>финансовая и экономическая информация, </a:t>
            </a:r>
          </a:p>
          <a:p>
            <a:r>
              <a:rPr lang="ru-RU" sz="3200" dirty="0" smtClean="0"/>
              <a:t>информация о природных ресурсах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ello_html_m64362fa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836712"/>
            <a:ext cx="8280919" cy="55446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Информационное общество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u="sng" dirty="0" smtClean="0"/>
              <a:t>Информационное общество </a:t>
            </a:r>
            <a:r>
              <a:rPr lang="ru-RU" dirty="0" smtClean="0"/>
              <a:t>– </a:t>
            </a:r>
            <a:r>
              <a:rPr lang="ru-RU" dirty="0" err="1" smtClean="0"/>
              <a:t>общество</a:t>
            </a:r>
            <a:r>
              <a:rPr lang="ru-RU" dirty="0" smtClean="0"/>
              <a:t>, в котором большинство трудовых ресурсов заняты производством, хранением, переработкой, продажей и обменом информацией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age007_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764704"/>
            <a:ext cx="8526313" cy="56166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568952" cy="10668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Задача системы образования: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Обеспечить каждому человеку свободный и открытый доступ к образованию на протяжении всей его жизни, с учётом его интересов, способностей и потребностей.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lide_3.jpg"/>
          <p:cNvPicPr>
            <a:picLocks noChangeAspect="1"/>
          </p:cNvPicPr>
          <p:nvPr/>
        </p:nvPicPr>
        <p:blipFill>
          <a:blip r:embed="rId2" cstate="print"/>
          <a:srcRect l="48706" t="30606" r="10036" b="9447"/>
          <a:stretch>
            <a:fillRect/>
          </a:stretch>
        </p:blipFill>
        <p:spPr>
          <a:xfrm>
            <a:off x="5436096" y="1772816"/>
            <a:ext cx="3491880" cy="38164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5400600" cy="5832648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Компьютерные технологии помогают значительно увеличить время для обучения.</a:t>
            </a:r>
          </a:p>
          <a:p>
            <a:r>
              <a:rPr lang="ru-RU" sz="3600" dirty="0" smtClean="0"/>
              <a:t>Мы ищем в Интернете определенный , подходящий для нас, сервис для ежедневного пользования.</a:t>
            </a:r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198</TotalTime>
  <Words>278</Words>
  <Application>Microsoft Office PowerPoint</Application>
  <PresentationFormat>Экран (4:3)</PresentationFormat>
  <Paragraphs>30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Основы социальной информатики</vt:lpstr>
      <vt:lpstr>Информационные ресурсы </vt:lpstr>
      <vt:lpstr>Слайд 3</vt:lpstr>
      <vt:lpstr>Классификация национальных ИР:</vt:lpstr>
      <vt:lpstr>Слайд 5</vt:lpstr>
      <vt:lpstr>Информационное общество</vt:lpstr>
      <vt:lpstr>Слайд 7</vt:lpstr>
      <vt:lpstr>Задача системы образования:</vt:lpstr>
      <vt:lpstr>Слайд 9</vt:lpstr>
      <vt:lpstr>Правовое регулирование в информационной сфере:</vt:lpstr>
      <vt:lpstr>Ряд важнейших принципов в информационной сфере:</vt:lpstr>
      <vt:lpstr>Слайд 12</vt:lpstr>
      <vt:lpstr>Слайд 13</vt:lpstr>
      <vt:lpstr>Проблема информационной безопасности:</vt:lpstr>
      <vt:lpstr>Слайд 15</vt:lpstr>
      <vt:lpstr>Слайд 16</vt:lpstr>
      <vt:lpstr>Слайд 17</vt:lpstr>
    </vt:vector>
  </TitlesOfParts>
  <Company>office 2007 rus ent: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социальной информатики</dc:title>
  <dc:creator>Абузяров А. Ш.</dc:creator>
  <cp:lastModifiedBy>Admin</cp:lastModifiedBy>
  <cp:revision>3</cp:revision>
  <dcterms:created xsi:type="dcterms:W3CDTF">2018-02-15T14:50:42Z</dcterms:created>
  <dcterms:modified xsi:type="dcterms:W3CDTF">2020-05-12T06:36:28Z</dcterms:modified>
</cp:coreProperties>
</file>