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  <p:sldId id="275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68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blinds/>
    <p:sndAc>
      <p:stSnd>
        <p:snd r:embed="rId1" name="camera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powerpointstyles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latin typeface="+mn-lt"/>
                <a:cs typeface="+mn-cs"/>
                <a:hlinkClick r:id="rId14"/>
              </a:rPr>
              <a:t>Powerpoint Templates</a:t>
            </a:r>
            <a:endParaRPr lang="fr-FR">
              <a:latin typeface="+mn-lt"/>
              <a:cs typeface="+mn-cs"/>
            </a:endParaRPr>
          </a:p>
        </p:txBody>
      </p:sp>
      <p:pic>
        <p:nvPicPr>
          <p:cNvPr id="1027" name="Picture 23" descr="jytazjhgj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962900" y="638175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solidFill>
                  <a:schemeClr val="bg1"/>
                </a:solidFill>
                <a:latin typeface="+mn-lt"/>
                <a:cs typeface="+mn-cs"/>
              </a:rPr>
              <a:t>Page </a:t>
            </a:r>
            <a:fld id="{058F0B6F-27CF-43BF-8D30-911B2F88CAE6}" type="slidenum">
              <a:rPr lang="fr-FR" b="1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fr-FR" b="1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blinds/>
    <p:sndAc>
      <p:stSnd>
        <p:snd r:embed="rId13" name="camera.wav" builtIn="1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0"/>
            <a:ext cx="7772400" cy="36004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Генетическая связь между классами неорганических веществ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143125"/>
            <a:ext cx="6400800" cy="3495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b="1" dirty="0" smtClean="0"/>
          </a:p>
        </p:txBody>
      </p:sp>
      <p:pic>
        <p:nvPicPr>
          <p:cNvPr id="2052" name="Picture 3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3619500"/>
            <a:ext cx="24384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Наиболее важными признаками генетических рядов являются: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 bwMode="auto">
          <a:xfrm>
            <a:off x="0" y="1600200"/>
            <a:ext cx="91440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ru-RU" b="1" smtClean="0"/>
              <a:t>1.Все вещества одного ряда должны быть образованы одним химическим элементом. </a:t>
            </a:r>
          </a:p>
          <a:p>
            <a:pPr eaLnBrk="1" hangingPunct="1">
              <a:buFontTx/>
              <a:buNone/>
            </a:pPr>
            <a:r>
              <a:rPr lang="ru-RU" b="1" smtClean="0"/>
              <a:t>2.Вещества, образованные одним и тем же элементом, должны принадлежать к различным классам химических веществ.</a:t>
            </a:r>
          </a:p>
          <a:p>
            <a:pPr eaLnBrk="1" hangingPunct="1">
              <a:buFontTx/>
              <a:buNone/>
            </a:pPr>
            <a:r>
              <a:rPr lang="ru-RU" b="1" smtClean="0"/>
              <a:t>3.Вещества, образующие генетический ряд элемента, должны быть связаны между собой взаимопревращениями. </a:t>
            </a:r>
          </a:p>
        </p:txBody>
      </p: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</a:rPr>
              <a:t>Уравнения реакций  к генетическому кальция </a:t>
            </a:r>
            <a:r>
              <a:rPr lang="ru-RU" sz="3200" b="1" smtClean="0">
                <a:solidFill>
                  <a:srgbClr val="C00000"/>
                </a:solidFill>
              </a:rPr>
              <a:t>(</a:t>
            </a:r>
            <a:r>
              <a:rPr lang="en-US" sz="3200" b="1" smtClean="0">
                <a:solidFill>
                  <a:srgbClr val="C00000"/>
                </a:solidFill>
              </a:rPr>
              <a:t>Ca</a:t>
            </a:r>
            <a:r>
              <a:rPr lang="ru-RU" sz="3200" b="1" smtClean="0">
                <a:solidFill>
                  <a:srgbClr val="C00000"/>
                </a:solidFill>
              </a:rPr>
              <a:t>    </a:t>
            </a:r>
            <a:r>
              <a:rPr lang="en-US" sz="3200" b="1" smtClean="0">
                <a:solidFill>
                  <a:srgbClr val="C00000"/>
                </a:solidFill>
              </a:rPr>
              <a:t> CaO</a:t>
            </a:r>
            <a:r>
              <a:rPr lang="ru-RU" sz="3200" b="1" smtClean="0">
                <a:solidFill>
                  <a:srgbClr val="C00000"/>
                </a:solidFill>
              </a:rPr>
              <a:t>     </a:t>
            </a:r>
            <a:r>
              <a:rPr lang="en-US" sz="3200" b="1" smtClean="0">
                <a:solidFill>
                  <a:srgbClr val="C00000"/>
                </a:solidFill>
              </a:rPr>
              <a:t>Ca(OH)</a:t>
            </a:r>
            <a:r>
              <a:rPr lang="en-US" sz="3200" b="1" baseline="-25000" smtClean="0">
                <a:solidFill>
                  <a:srgbClr val="C00000"/>
                </a:solidFill>
              </a:rPr>
              <a:t>2</a:t>
            </a:r>
            <a:r>
              <a:rPr lang="ru-RU" sz="3200" b="1" smtClean="0">
                <a:solidFill>
                  <a:srgbClr val="C00000"/>
                </a:solidFill>
              </a:rPr>
              <a:t>         </a:t>
            </a:r>
            <a:r>
              <a:rPr lang="en-US" sz="3200" b="1" smtClean="0">
                <a:solidFill>
                  <a:srgbClr val="C00000"/>
                </a:solidFill>
              </a:rPr>
              <a:t>CaCO</a:t>
            </a:r>
            <a:r>
              <a:rPr lang="en-US" sz="3200" b="1" baseline="-25000" smtClean="0">
                <a:solidFill>
                  <a:srgbClr val="C00000"/>
                </a:solidFill>
              </a:rPr>
              <a:t>3</a:t>
            </a:r>
            <a:r>
              <a:rPr lang="ru-RU" sz="3200" b="1" smtClean="0">
                <a:solidFill>
                  <a:srgbClr val="C00000"/>
                </a:solidFill>
              </a:rPr>
              <a:t>):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2000250"/>
            <a:ext cx="8229600" cy="41259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600" b="1" dirty="0" smtClean="0"/>
              <a:t>2Ca +  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= 2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 smtClean="0"/>
              <a:t>CaO</a:t>
            </a:r>
            <a:endParaRPr lang="en-US" sz="3600" b="1" dirty="0" smtClean="0"/>
          </a:p>
          <a:p>
            <a:pPr eaLnBrk="1" hangingPunct="1">
              <a:buFontTx/>
              <a:buNone/>
            </a:pPr>
            <a:r>
              <a:rPr lang="en-US" sz="3600" b="1" dirty="0" err="1" smtClean="0"/>
              <a:t>CaO</a:t>
            </a:r>
            <a:r>
              <a:rPr lang="en-US" sz="3600" b="1" dirty="0" smtClean="0"/>
              <a:t> + 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O = Ca(OH)</a:t>
            </a:r>
            <a:r>
              <a:rPr lang="en-US" sz="3600" b="1" baseline="-25000" dirty="0" smtClean="0"/>
              <a:t>2</a:t>
            </a:r>
          </a:p>
          <a:p>
            <a:pPr eaLnBrk="1" hangingPunct="1">
              <a:buFontTx/>
              <a:buNone/>
            </a:pPr>
            <a:r>
              <a:rPr lang="en-US" sz="3600" b="1" dirty="0" smtClean="0"/>
              <a:t>Ca(OH)</a:t>
            </a:r>
            <a:r>
              <a:rPr lang="en-US" sz="3600" b="1" baseline="-25000" dirty="0" smtClean="0"/>
              <a:t>2 </a:t>
            </a:r>
            <a:r>
              <a:rPr lang="en-US" sz="3600" b="1" dirty="0" smtClean="0"/>
              <a:t> + 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CO</a:t>
            </a:r>
            <a:r>
              <a:rPr lang="en-US" sz="3600" b="1" baseline="-25000" dirty="0" smtClean="0"/>
              <a:t>3 </a:t>
            </a:r>
            <a:r>
              <a:rPr lang="en-US" sz="3600" b="1" dirty="0" smtClean="0"/>
              <a:t>= CaCO</a:t>
            </a:r>
            <a:r>
              <a:rPr lang="en-US" sz="3600" b="1" baseline="-25000" dirty="0" smtClean="0"/>
              <a:t>3  </a:t>
            </a:r>
            <a:r>
              <a:rPr lang="en-US" sz="3600" b="1" dirty="0" smtClean="0"/>
              <a:t>+ </a:t>
            </a:r>
            <a:r>
              <a:rPr lang="ru-RU" sz="3600" b="1" dirty="0" smtClean="0"/>
              <a:t>2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O</a:t>
            </a:r>
            <a:endParaRPr lang="ru-RU" sz="3600" b="1" dirty="0" smtClean="0"/>
          </a:p>
        </p:txBody>
      </p:sp>
      <p:sp>
        <p:nvSpPr>
          <p:cNvPr id="18" name="Стрелка вправо 17"/>
          <p:cNvSpPr/>
          <p:nvPr/>
        </p:nvSpPr>
        <p:spPr>
          <a:xfrm>
            <a:off x="2857500" y="1000125"/>
            <a:ext cx="500063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4357688" y="1000125"/>
            <a:ext cx="42862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6357938" y="928688"/>
            <a:ext cx="928687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367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53275" y="4214813"/>
            <a:ext cx="199072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ru-RU" sz="3600" b="1" smtClean="0">
                <a:solidFill>
                  <a:srgbClr val="C00000"/>
                </a:solidFill>
              </a:rPr>
              <a:t>Уравнения реакций к генетическому ряду углерода </a:t>
            </a:r>
            <a:r>
              <a:rPr lang="en-US" sz="3200" b="1" smtClean="0">
                <a:solidFill>
                  <a:srgbClr val="C00000"/>
                </a:solidFill>
              </a:rPr>
              <a:t>C</a:t>
            </a:r>
            <a:r>
              <a:rPr lang="ru-RU" sz="3200" b="1" smtClean="0">
                <a:solidFill>
                  <a:srgbClr val="C00000"/>
                </a:solidFill>
              </a:rPr>
              <a:t>    </a:t>
            </a:r>
            <a:r>
              <a:rPr lang="en-US" sz="3200" b="1" smtClean="0">
                <a:solidFill>
                  <a:srgbClr val="C00000"/>
                </a:solidFill>
              </a:rPr>
              <a:t> CO</a:t>
            </a:r>
            <a:r>
              <a:rPr lang="en-US" sz="3200" b="1" baseline="-25000" smtClean="0">
                <a:solidFill>
                  <a:srgbClr val="C00000"/>
                </a:solidFill>
              </a:rPr>
              <a:t>2 </a:t>
            </a:r>
            <a:r>
              <a:rPr lang="ru-RU" sz="3200" b="1" smtClean="0">
                <a:solidFill>
                  <a:srgbClr val="C00000"/>
                </a:solidFill>
              </a:rPr>
              <a:t>   </a:t>
            </a:r>
            <a:r>
              <a:rPr lang="en-US" sz="3200" b="1" smtClean="0">
                <a:solidFill>
                  <a:srgbClr val="C00000"/>
                </a:solidFill>
              </a:rPr>
              <a:t> H</a:t>
            </a:r>
            <a:r>
              <a:rPr lang="en-US" sz="3200" b="1" baseline="-25000" smtClean="0">
                <a:solidFill>
                  <a:srgbClr val="C00000"/>
                </a:solidFill>
              </a:rPr>
              <a:t>2</a:t>
            </a:r>
            <a:r>
              <a:rPr lang="en-US" sz="3200" b="1" smtClean="0">
                <a:solidFill>
                  <a:srgbClr val="C00000"/>
                </a:solidFill>
              </a:rPr>
              <a:t>CO</a:t>
            </a:r>
            <a:r>
              <a:rPr lang="en-US" sz="3200" b="1" baseline="-25000" smtClean="0">
                <a:solidFill>
                  <a:srgbClr val="C00000"/>
                </a:solidFill>
              </a:rPr>
              <a:t>3</a:t>
            </a:r>
            <a:r>
              <a:rPr lang="ru-RU" sz="3200" b="1" smtClean="0">
                <a:solidFill>
                  <a:srgbClr val="C00000"/>
                </a:solidFill>
              </a:rPr>
              <a:t>      </a:t>
            </a:r>
            <a:r>
              <a:rPr lang="en-US" sz="3200" b="1" smtClean="0">
                <a:solidFill>
                  <a:srgbClr val="C00000"/>
                </a:solidFill>
              </a:rPr>
              <a:t>CaCO</a:t>
            </a:r>
            <a:r>
              <a:rPr lang="en-US" sz="3200" b="1" baseline="-25000" smtClean="0">
                <a:solidFill>
                  <a:srgbClr val="C00000"/>
                </a:solidFill>
              </a:rPr>
              <a:t>3</a:t>
            </a:r>
            <a:r>
              <a:rPr lang="ru-RU" sz="3600" b="1" smtClean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sz="3600" b="1" smtClean="0"/>
              <a:t>C +  O</a:t>
            </a:r>
            <a:r>
              <a:rPr lang="en-US" sz="3600" b="1" baseline="-25000" smtClean="0"/>
              <a:t>2</a:t>
            </a:r>
            <a:r>
              <a:rPr lang="en-US" sz="3600" b="1" smtClean="0"/>
              <a:t> = </a:t>
            </a:r>
            <a:r>
              <a:rPr lang="en-US" sz="3600" b="1" smtClean="0">
                <a:solidFill>
                  <a:srgbClr val="C00000"/>
                </a:solidFill>
              </a:rPr>
              <a:t> </a:t>
            </a:r>
            <a:r>
              <a:rPr lang="en-US" sz="3600" b="1" smtClean="0"/>
              <a:t>CO</a:t>
            </a:r>
            <a:r>
              <a:rPr lang="en-US" sz="3600" b="1" baseline="-25000" smtClean="0"/>
              <a:t>2</a:t>
            </a:r>
            <a:endParaRPr lang="en-US" sz="3600" b="1" smtClean="0"/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C00000"/>
                </a:solidFill>
              </a:rPr>
              <a:t> </a:t>
            </a:r>
            <a:r>
              <a:rPr lang="en-US" sz="3600" b="1" smtClean="0"/>
              <a:t>CO</a:t>
            </a:r>
            <a:r>
              <a:rPr lang="en-US" sz="3600" b="1" baseline="-25000" smtClean="0"/>
              <a:t>2</a:t>
            </a:r>
            <a:r>
              <a:rPr lang="en-US" sz="3600" b="1" smtClean="0"/>
              <a:t> + H</a:t>
            </a:r>
            <a:r>
              <a:rPr lang="en-US" sz="3600" b="1" baseline="-25000" smtClean="0"/>
              <a:t>2</a:t>
            </a:r>
            <a:r>
              <a:rPr lang="en-US" sz="3600" b="1" smtClean="0"/>
              <a:t>O = H</a:t>
            </a:r>
            <a:r>
              <a:rPr lang="en-US" sz="3600" b="1" baseline="-25000" smtClean="0"/>
              <a:t>2</a:t>
            </a:r>
            <a:r>
              <a:rPr lang="en-US" sz="3600" b="1" smtClean="0"/>
              <a:t>CO</a:t>
            </a:r>
            <a:r>
              <a:rPr lang="en-US" sz="3600" b="1" baseline="-25000" smtClean="0"/>
              <a:t>3</a:t>
            </a:r>
          </a:p>
          <a:p>
            <a:pPr eaLnBrk="1" hangingPunct="1">
              <a:buFontTx/>
              <a:buNone/>
            </a:pPr>
            <a:r>
              <a:rPr lang="en-US" sz="3600" b="1" smtClean="0"/>
              <a:t>Ca(OH)</a:t>
            </a:r>
            <a:r>
              <a:rPr lang="en-US" sz="3600" b="1" baseline="-25000" smtClean="0"/>
              <a:t>2 </a:t>
            </a:r>
            <a:r>
              <a:rPr lang="en-US" sz="3600" b="1" smtClean="0"/>
              <a:t> + H</a:t>
            </a:r>
            <a:r>
              <a:rPr lang="en-US" sz="3600" b="1" baseline="-25000" smtClean="0"/>
              <a:t>2</a:t>
            </a:r>
            <a:r>
              <a:rPr lang="en-US" sz="3600" b="1" smtClean="0"/>
              <a:t>CO</a:t>
            </a:r>
            <a:r>
              <a:rPr lang="en-US" sz="3600" b="1" baseline="-25000" smtClean="0"/>
              <a:t>3 </a:t>
            </a:r>
            <a:r>
              <a:rPr lang="en-US" sz="3600" b="1" smtClean="0"/>
              <a:t>= CaCO</a:t>
            </a:r>
            <a:r>
              <a:rPr lang="en-US" sz="3600" b="1" baseline="-25000" smtClean="0"/>
              <a:t>3  </a:t>
            </a:r>
            <a:r>
              <a:rPr lang="en-US" sz="3600" b="1" smtClean="0"/>
              <a:t>+ </a:t>
            </a:r>
            <a:r>
              <a:rPr lang="ru-RU" sz="3600" b="1" smtClean="0"/>
              <a:t>2</a:t>
            </a:r>
            <a:r>
              <a:rPr lang="en-US" sz="3600" b="1" smtClean="0"/>
              <a:t>H</a:t>
            </a:r>
            <a:r>
              <a:rPr lang="en-US" sz="3600" b="1" baseline="-25000" smtClean="0"/>
              <a:t>2</a:t>
            </a:r>
            <a:r>
              <a:rPr lang="en-US" sz="3600" b="1" smtClean="0"/>
              <a:t>O</a:t>
            </a:r>
            <a:endParaRPr lang="ru-RU" sz="3600" b="1" smtClean="0"/>
          </a:p>
          <a:p>
            <a:pPr eaLnBrk="1" hangingPunct="1"/>
            <a:endParaRPr lang="ru-RU" sz="3600" b="1" smtClean="0"/>
          </a:p>
        </p:txBody>
      </p:sp>
      <p:sp>
        <p:nvSpPr>
          <p:cNvPr id="12" name="Стрелка вправо 11"/>
          <p:cNvSpPr/>
          <p:nvPr/>
        </p:nvSpPr>
        <p:spPr>
          <a:xfrm>
            <a:off x="3857625" y="1000125"/>
            <a:ext cx="42862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143500" y="1000125"/>
            <a:ext cx="500063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7000875" y="928688"/>
            <a:ext cx="50006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1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92938" y="4000500"/>
            <a:ext cx="21510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Упражнения: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Составить уравнения реакций для генетических рядов:</a:t>
            </a:r>
          </a:p>
          <a:p>
            <a:pPr eaLnBrk="1" hangingPunct="1">
              <a:buFontTx/>
              <a:buNone/>
              <a:defRPr/>
            </a:pPr>
            <a:r>
              <a:rPr lang="ru-RU" b="1" dirty="0" smtClean="0"/>
              <a:t>1.</a:t>
            </a:r>
            <a:r>
              <a:rPr lang="en-US" dirty="0" smtClean="0"/>
              <a:t> </a:t>
            </a:r>
            <a:r>
              <a:rPr lang="en-US" b="1" dirty="0" smtClean="0"/>
              <a:t>Cu        </a:t>
            </a:r>
            <a:r>
              <a:rPr lang="en-US" b="1" dirty="0" err="1" smtClean="0"/>
              <a:t>CuO</a:t>
            </a:r>
            <a:r>
              <a:rPr lang="en-US" b="1" dirty="0" smtClean="0"/>
              <a:t>       CuCl</a:t>
            </a:r>
            <a:r>
              <a:rPr lang="en-US" b="1" baseline="-25000" dirty="0" smtClean="0"/>
              <a:t>2          </a:t>
            </a:r>
            <a:r>
              <a:rPr lang="en-US" b="1" dirty="0" smtClean="0"/>
              <a:t>Cu(OH)</a:t>
            </a:r>
            <a:r>
              <a:rPr lang="en-US" b="1" baseline="-25000" dirty="0" smtClean="0"/>
              <a:t>2</a:t>
            </a:r>
            <a:r>
              <a:rPr lang="en-US" b="1" dirty="0" smtClean="0"/>
              <a:t>     </a:t>
            </a:r>
            <a:r>
              <a:rPr lang="en-US" b="1" dirty="0" err="1" smtClean="0"/>
              <a:t>CuO</a:t>
            </a:r>
            <a:r>
              <a:rPr lang="en-US" b="1" dirty="0" smtClean="0"/>
              <a:t>      </a:t>
            </a:r>
            <a:r>
              <a:rPr lang="ru-RU" b="1" dirty="0" smtClean="0"/>
              <a:t> </a:t>
            </a:r>
            <a:r>
              <a:rPr lang="en-US" b="1" dirty="0" smtClean="0"/>
              <a:t>Cu</a:t>
            </a:r>
            <a:endParaRPr lang="ru-RU" b="1" dirty="0" smtClean="0"/>
          </a:p>
          <a:p>
            <a:pPr eaLnBrk="1" hangingPunct="1">
              <a:buFontTx/>
              <a:buNone/>
              <a:defRPr/>
            </a:pPr>
            <a:r>
              <a:rPr lang="ru-RU" b="1" dirty="0" smtClean="0"/>
              <a:t>2.</a:t>
            </a:r>
            <a:r>
              <a:rPr lang="en-US" b="1" dirty="0" smtClean="0"/>
              <a:t> P        P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en-US" b="1" baseline="-25000" dirty="0" smtClean="0"/>
              <a:t>5</a:t>
            </a:r>
            <a:r>
              <a:rPr lang="en-US" b="1" dirty="0" smtClean="0"/>
              <a:t>       H</a:t>
            </a:r>
            <a:r>
              <a:rPr lang="en-US" b="1" baseline="-25000" dirty="0" smtClean="0"/>
              <a:t>3</a:t>
            </a:r>
            <a:r>
              <a:rPr lang="en-US" b="1" dirty="0" smtClean="0"/>
              <a:t>PO</a:t>
            </a:r>
            <a:r>
              <a:rPr lang="en-US" b="1" baseline="-25000" dirty="0" smtClean="0"/>
              <a:t>4          </a:t>
            </a:r>
            <a:r>
              <a:rPr lang="en-US" b="1" dirty="0" smtClean="0"/>
              <a:t>Ca</a:t>
            </a:r>
            <a:r>
              <a:rPr lang="en-US" b="1" baseline="-25000" dirty="0" smtClean="0"/>
              <a:t>3 </a:t>
            </a:r>
            <a:r>
              <a:rPr lang="en-US" b="1" dirty="0" smtClean="0"/>
              <a:t>(PO</a:t>
            </a:r>
            <a:r>
              <a:rPr lang="en-US" b="1" baseline="-25000" dirty="0" smtClean="0"/>
              <a:t>4</a:t>
            </a:r>
            <a:r>
              <a:rPr lang="en-US" b="1" dirty="0" smtClean="0"/>
              <a:t>)</a:t>
            </a:r>
            <a:r>
              <a:rPr lang="en-US" b="1" baseline="-25000" dirty="0" smtClean="0"/>
              <a:t>2</a:t>
            </a:r>
            <a:endParaRPr lang="ru-RU" b="1" baseline="-25000" dirty="0" smtClean="0"/>
          </a:p>
          <a:p>
            <a:pPr algn="r" eaLnBrk="1" hangingPunct="1">
              <a:buFontTx/>
              <a:buNone/>
              <a:defRPr/>
            </a:pPr>
            <a:r>
              <a:rPr lang="ru-RU" sz="60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</a:t>
            </a:r>
            <a:r>
              <a:rPr lang="ru-RU" sz="3600" b="1" dirty="0" smtClean="0"/>
              <a:t> </a:t>
            </a:r>
            <a:r>
              <a:rPr lang="en-US" sz="3600" b="1" dirty="0" smtClean="0"/>
              <a:t>Si        SiO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      </a:t>
            </a:r>
            <a:r>
              <a:rPr lang="en-US" sz="3600" b="1" dirty="0"/>
              <a:t>Na</a:t>
            </a:r>
            <a:r>
              <a:rPr lang="en-US" sz="3600" b="1" baseline="-25000" dirty="0"/>
              <a:t>2</a:t>
            </a:r>
            <a:r>
              <a:rPr lang="en-US" sz="3600" b="1" dirty="0"/>
              <a:t>SiO</a:t>
            </a:r>
            <a:r>
              <a:rPr lang="en-US" sz="3600" b="1" baseline="-25000" dirty="0"/>
              <a:t>3          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SiO</a:t>
            </a:r>
            <a:r>
              <a:rPr lang="en-US" sz="3600" b="1" baseline="-25000" dirty="0" smtClean="0"/>
              <a:t>3          </a:t>
            </a:r>
            <a:endParaRPr lang="en-US" sz="3600" b="1" baseline="-25000" dirty="0"/>
          </a:p>
          <a:p>
            <a:pPr algn="r" eaLnBrk="1" hangingPunct="1">
              <a:buFontTx/>
              <a:buNone/>
              <a:defRPr/>
            </a:pPr>
            <a:r>
              <a:rPr lang="en-US" sz="3600" b="1" dirty="0"/>
              <a:t>SiO</a:t>
            </a:r>
            <a:r>
              <a:rPr lang="en-US" sz="3600" b="1" baseline="-25000" dirty="0"/>
              <a:t>2      </a:t>
            </a:r>
            <a:r>
              <a:rPr lang="en-US" sz="3600" b="1" dirty="0"/>
              <a:t>   Si</a:t>
            </a:r>
            <a:endParaRPr lang="ru-RU" sz="3600" b="1" dirty="0"/>
          </a:p>
          <a:p>
            <a:pPr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buFontTx/>
              <a:buNone/>
              <a:defRPr/>
            </a:pPr>
            <a:endParaRPr lang="ru-RU" b="1" dirty="0"/>
          </a:p>
        </p:txBody>
      </p:sp>
      <p:sp>
        <p:nvSpPr>
          <p:cNvPr id="22" name="Стрелка вправо 21"/>
          <p:cNvSpPr/>
          <p:nvPr/>
        </p:nvSpPr>
        <p:spPr>
          <a:xfrm>
            <a:off x="1857375" y="4572000"/>
            <a:ext cx="642938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3714750" y="4572000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6429375" y="4572000"/>
            <a:ext cx="642938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8572500" y="4429125"/>
            <a:ext cx="571500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7358063" y="5286375"/>
            <a:ext cx="785812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1643063" y="2786063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3357563" y="2786063"/>
            <a:ext cx="7143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5143500" y="2714625"/>
            <a:ext cx="71437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7572375" y="2786063"/>
            <a:ext cx="85725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1857375" y="3357563"/>
            <a:ext cx="642938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1500188" y="3929063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>
            <a:off x="3143250" y="3857625"/>
            <a:ext cx="642938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>
            <a:off x="5072063" y="3857625"/>
            <a:ext cx="642937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b="1" smtClean="0">
                <a:solidFill>
                  <a:srgbClr val="C00000"/>
                </a:solidFill>
              </a:rPr>
              <a:t>Проверь свои знания</a:t>
            </a: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054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 dirty="0"/>
              <a:t>Из перечисленных ниже </a:t>
            </a:r>
            <a:r>
              <a:rPr lang="ru-RU" b="1" dirty="0" smtClean="0"/>
              <a:t>веществ выпишите </a:t>
            </a:r>
            <a:r>
              <a:rPr lang="ru-RU" b="1" dirty="0"/>
              <a:t>формулы тех, между</a:t>
            </a:r>
          </a:p>
          <a:p>
            <a:pPr eaLnBrk="1" hangingPunct="1">
              <a:buFontTx/>
              <a:buNone/>
              <a:defRPr/>
            </a:pPr>
            <a:r>
              <a:rPr lang="ru-RU" b="1" dirty="0"/>
              <a:t>которыми существует генетическая связь. Составьте </a:t>
            </a:r>
            <a:r>
              <a:rPr lang="ru-RU" b="1" dirty="0" smtClean="0"/>
              <a:t>цепочку превращений </a:t>
            </a:r>
            <a:r>
              <a:rPr lang="ru-RU" b="1" dirty="0"/>
              <a:t>и запишите уравнения </a:t>
            </a:r>
            <a:r>
              <a:rPr lang="ru-RU" b="1" dirty="0" smtClean="0"/>
              <a:t>реакций.</a:t>
            </a:r>
            <a:endParaRPr lang="ru-RU" b="1" dirty="0"/>
          </a:p>
          <a:p>
            <a:pPr eaLnBrk="1" hangingPunct="1">
              <a:buFontTx/>
              <a:buNone/>
              <a:defRPr/>
            </a:pPr>
            <a:r>
              <a:rPr lang="en-US" sz="3600" b="1" dirty="0"/>
              <a:t>N</a:t>
            </a:r>
            <a:r>
              <a:rPr lang="ru-RU" sz="3600" b="1" dirty="0"/>
              <a:t>а , </a:t>
            </a:r>
            <a:r>
              <a:rPr lang="ru-RU" sz="3600" b="1" dirty="0" err="1"/>
              <a:t>Ва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en-US" sz="3600" b="1" baseline="-25000" dirty="0"/>
              <a:t> </a:t>
            </a:r>
            <a:r>
              <a:rPr lang="ru-RU" sz="3600" b="1" dirty="0"/>
              <a:t>О</a:t>
            </a:r>
            <a:r>
              <a:rPr lang="ru-RU" sz="3600" b="1" baseline="-25000" dirty="0"/>
              <a:t>4,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dirty="0"/>
              <a:t>О</a:t>
            </a:r>
            <a:r>
              <a:rPr lang="ru-RU" sz="3600" b="1" baseline="-25000" dirty="0"/>
              <a:t>2</a:t>
            </a:r>
            <a:r>
              <a:rPr lang="ru-RU" sz="3600" b="1" dirty="0"/>
              <a:t>, </a:t>
            </a:r>
            <a:r>
              <a:rPr lang="ru-RU" sz="3600" b="1" dirty="0" err="1"/>
              <a:t>Ва</a:t>
            </a:r>
            <a:r>
              <a:rPr lang="ru-RU" sz="3600" b="1" dirty="0"/>
              <a:t>, КС</a:t>
            </a:r>
            <a:r>
              <a:rPr lang="en-US" sz="3600" b="1" dirty="0"/>
              <a:t>I</a:t>
            </a:r>
            <a:r>
              <a:rPr lang="ru-RU" sz="3600" b="1" dirty="0"/>
              <a:t>, РЬО, </a:t>
            </a:r>
            <a:r>
              <a:rPr lang="en-US" sz="3600" b="1" dirty="0"/>
              <a:t>Zn S</a:t>
            </a:r>
            <a:r>
              <a:rPr lang="en-US" sz="3600" b="1" baseline="-25000" dirty="0"/>
              <a:t> </a:t>
            </a:r>
            <a:r>
              <a:rPr lang="ru-RU" sz="3600" b="1" dirty="0"/>
              <a:t>О</a:t>
            </a:r>
            <a:r>
              <a:rPr lang="ru-RU" sz="3600" b="1" baseline="-25000" dirty="0"/>
              <a:t>4</a:t>
            </a:r>
            <a:r>
              <a:rPr lang="ru-RU" sz="3600" b="1" dirty="0"/>
              <a:t>, </a:t>
            </a:r>
            <a:r>
              <a:rPr lang="ru-RU" sz="3600" b="1" dirty="0" err="1"/>
              <a:t>Ва</a:t>
            </a:r>
            <a:r>
              <a:rPr lang="ru-RU" sz="3600" b="1" dirty="0"/>
              <a:t>(ОН)</a:t>
            </a:r>
            <a:r>
              <a:rPr lang="ru-RU" sz="3600" b="1" baseline="-25000" dirty="0"/>
              <a:t>2</a:t>
            </a:r>
            <a:r>
              <a:rPr lang="ru-RU" sz="3600" b="1" dirty="0"/>
              <a:t>, </a:t>
            </a:r>
            <a:r>
              <a:rPr lang="ru-RU" sz="3600" b="1" dirty="0" smtClean="0"/>
              <a:t>СО</a:t>
            </a:r>
            <a:r>
              <a:rPr lang="ru-RU" sz="3600" b="1" baseline="-25000" dirty="0" smtClean="0"/>
              <a:t>2</a:t>
            </a:r>
            <a:r>
              <a:rPr lang="ru-RU" sz="3600" b="1" dirty="0" smtClean="0"/>
              <a:t>,   </a:t>
            </a:r>
            <a:r>
              <a:rPr lang="ru-RU" sz="3600" b="1" dirty="0" err="1" smtClean="0"/>
              <a:t>ВаО</a:t>
            </a:r>
            <a:r>
              <a:rPr lang="ru-RU" sz="3600" b="1" dirty="0"/>
              <a:t>. </a:t>
            </a:r>
          </a:p>
          <a:p>
            <a:pPr marL="608013" indent="-608013" eaLnBrk="1" hangingPunct="1">
              <a:buFontTx/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18436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4770438"/>
            <a:ext cx="1571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Выводы: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 bwMode="auto">
          <a:xfrm>
            <a:off x="0" y="928688"/>
            <a:ext cx="9144000" cy="51974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600" b="1" smtClean="0"/>
              <a:t>1.</a:t>
            </a:r>
            <a:r>
              <a:rPr lang="en-GB" sz="3600" b="1" smtClean="0"/>
              <a:t>Металлы и неметаллы образуют генетические ряды.</a:t>
            </a:r>
          </a:p>
          <a:p>
            <a:pPr algn="ctr" eaLnBrk="1" hangingPunct="1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600" b="1" smtClean="0"/>
              <a:t>2.</a:t>
            </a:r>
            <a:r>
              <a:rPr lang="en-GB" sz="3600" b="1" smtClean="0"/>
              <a:t>Между простыми и сложными веществами, представителями разных классов, существует генетическая связь.</a:t>
            </a:r>
          </a:p>
          <a:p>
            <a:pPr algn="ctr" eaLnBrk="1" hangingPunct="1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600" b="1" smtClean="0"/>
              <a:t>3.</a:t>
            </a:r>
            <a:r>
              <a:rPr lang="en-GB" sz="3600" b="1" smtClean="0"/>
              <a:t>Знание генетической связи позволяет получать новые вещества.</a:t>
            </a:r>
          </a:p>
          <a:p>
            <a:pPr algn="ctr"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b="1" smtClean="0"/>
          </a:p>
        </p:txBody>
      </p: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000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Домашнее задание: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 bwMode="auto">
          <a:xfrm>
            <a:off x="0" y="714375"/>
            <a:ext cx="9144000" cy="54117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ru-RU" b="1" smtClean="0"/>
              <a:t>1 </a:t>
            </a:r>
            <a:r>
              <a:rPr lang="ru-RU" b="1" i="1" smtClean="0"/>
              <a:t>уровень. С</a:t>
            </a:r>
            <a:r>
              <a:rPr lang="ru-RU" b="1" smtClean="0"/>
              <a:t>оставить уравнения реакций для ряда: </a:t>
            </a:r>
            <a:r>
              <a:rPr lang="en-US" b="1" i="1" smtClean="0"/>
              <a:t>Mg         MgO          M g(OH)</a:t>
            </a:r>
            <a:r>
              <a:rPr lang="en-US" sz="2800" b="1" i="1" smtClean="0"/>
              <a:t>2</a:t>
            </a:r>
            <a:r>
              <a:rPr lang="en-US" b="1" i="1" smtClean="0"/>
              <a:t>          MgSO</a:t>
            </a:r>
            <a:r>
              <a:rPr lang="en-US" sz="2800" b="1" i="1" smtClean="0"/>
              <a:t>4</a:t>
            </a:r>
            <a:endParaRPr lang="ru-RU" sz="2800" b="1" i="1" smtClean="0"/>
          </a:p>
          <a:p>
            <a:pPr eaLnBrk="1" hangingPunct="1">
              <a:buFontTx/>
              <a:buNone/>
            </a:pPr>
            <a:r>
              <a:rPr lang="ru-RU" b="1" i="1" smtClean="0"/>
              <a:t>2 уровень.</a:t>
            </a:r>
            <a:r>
              <a:rPr lang="ru-RU" b="1" smtClean="0"/>
              <a:t> Составить уравнения реакций для ряда: </a:t>
            </a:r>
            <a:r>
              <a:rPr lang="en-US" b="1" i="1" smtClean="0"/>
              <a:t>Al          AL</a:t>
            </a:r>
            <a:r>
              <a:rPr lang="en-US" sz="2800" b="1" i="1" smtClean="0"/>
              <a:t>2</a:t>
            </a:r>
            <a:r>
              <a:rPr lang="en-US" b="1" i="1" smtClean="0"/>
              <a:t>O</a:t>
            </a:r>
            <a:r>
              <a:rPr lang="en-US" sz="2800" b="1" i="1" smtClean="0"/>
              <a:t>3</a:t>
            </a:r>
            <a:r>
              <a:rPr lang="en-US" b="1" i="1" smtClean="0"/>
              <a:t>       AL(OH)</a:t>
            </a:r>
            <a:r>
              <a:rPr lang="en-US" sz="2800" b="1" i="1" smtClean="0"/>
              <a:t>3</a:t>
            </a:r>
            <a:r>
              <a:rPr lang="en-US" b="1" i="1" smtClean="0"/>
              <a:t>            ALCL</a:t>
            </a:r>
            <a:r>
              <a:rPr lang="en-US" sz="2800" b="1" i="1" smtClean="0"/>
              <a:t>3</a:t>
            </a:r>
          </a:p>
          <a:p>
            <a:pPr eaLnBrk="1" hangingPunct="1">
              <a:buFontTx/>
              <a:buNone/>
            </a:pPr>
            <a:r>
              <a:rPr lang="ru-RU" b="1" i="1" smtClean="0"/>
              <a:t>3 уровень. </a:t>
            </a:r>
            <a:r>
              <a:rPr lang="ru-RU" b="1" smtClean="0"/>
              <a:t>Составить генетический ряд  серы и записать соответствующие уравнения реакций.</a:t>
            </a:r>
          </a:p>
          <a:p>
            <a:pPr eaLnBrk="1" hangingPunct="1">
              <a:buFontTx/>
              <a:buNone/>
            </a:pPr>
            <a:endParaRPr lang="ru-RU" b="1" smtClean="0"/>
          </a:p>
        </p:txBody>
      </p:sp>
      <p:sp>
        <p:nvSpPr>
          <p:cNvPr id="4" name="Стрелка вправо 3"/>
          <p:cNvSpPr/>
          <p:nvPr/>
        </p:nvSpPr>
        <p:spPr>
          <a:xfrm>
            <a:off x="3143250" y="1357313"/>
            <a:ext cx="857250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5214938" y="1357313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8001000" y="1357313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143250" y="2857500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357813" y="2928938"/>
            <a:ext cx="714375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7786688" y="2857500"/>
            <a:ext cx="785812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458200" cy="1295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Классификация неорганических веществ</a:t>
            </a:r>
            <a:endParaRPr lang="ru-RU" smtClean="0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3429000" y="2286000"/>
            <a:ext cx="19812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</a:rPr>
              <a:t>Вещества</a:t>
            </a:r>
            <a:endParaRPr lang="ru-RU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295400" y="2895600"/>
            <a:ext cx="1524000" cy="4572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</a:rPr>
              <a:t>Простые</a:t>
            </a:r>
            <a:endParaRPr lang="ru-RU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6019800" y="2895600"/>
            <a:ext cx="1828800" cy="4572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</a:rPr>
              <a:t>Сложные</a:t>
            </a:r>
            <a:endParaRPr lang="ru-RU"/>
          </a:p>
        </p:txBody>
      </p:sp>
      <p:cxnSp>
        <p:nvCxnSpPr>
          <p:cNvPr id="3078" name="AutoShape 6"/>
          <p:cNvCxnSpPr>
            <a:cxnSpLocks noChangeShapeType="1"/>
            <a:stCxn id="3077" idx="1"/>
            <a:endCxn id="3075" idx="2"/>
          </p:cNvCxnSpPr>
          <p:nvPr/>
        </p:nvCxnSpPr>
        <p:spPr bwMode="auto">
          <a:xfrm rot="10800000">
            <a:off x="4419600" y="2819400"/>
            <a:ext cx="1600200" cy="3048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079" name="AutoShape 7"/>
          <p:cNvCxnSpPr>
            <a:cxnSpLocks noChangeShapeType="1"/>
            <a:stCxn id="3075" idx="2"/>
            <a:endCxn id="3076" idx="3"/>
          </p:cNvCxnSpPr>
          <p:nvPr/>
        </p:nvCxnSpPr>
        <p:spPr bwMode="auto">
          <a:xfrm rot="5400000">
            <a:off x="3467100" y="2171700"/>
            <a:ext cx="304800" cy="16002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04800" y="4114800"/>
            <a:ext cx="16002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660033"/>
                </a:solidFill>
              </a:rPr>
              <a:t>Металлы</a:t>
            </a:r>
            <a:endParaRPr lang="ru-RU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2209800" y="4114800"/>
            <a:ext cx="19812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6600"/>
                </a:solidFill>
              </a:rPr>
              <a:t>Неметаллы</a:t>
            </a:r>
            <a:endParaRPr lang="ru-RU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4495800" y="4114800"/>
            <a:ext cx="14478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8000"/>
                </a:solidFill>
              </a:rPr>
              <a:t>Оксиды</a:t>
            </a:r>
            <a:endParaRPr lang="ru-RU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4953000" y="4800600"/>
            <a:ext cx="18288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993366"/>
                </a:solidFill>
              </a:rPr>
              <a:t>Основания</a:t>
            </a:r>
            <a:endParaRPr lang="ru-RU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7010400" y="4800600"/>
            <a:ext cx="16764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33CC"/>
                </a:solidFill>
              </a:rPr>
              <a:t>Кислоты</a:t>
            </a:r>
            <a:endParaRPr lang="ru-RU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7772400" y="4038600"/>
            <a:ext cx="1066800" cy="533400"/>
          </a:xfrm>
          <a:prstGeom prst="flowChartTerminator">
            <a:avLst/>
          </a:prstGeom>
          <a:gradFill rotWithShape="0">
            <a:gsLst>
              <a:gs pos="0">
                <a:srgbClr val="33CCFF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A50021"/>
                </a:solidFill>
              </a:rPr>
              <a:t>Соли</a:t>
            </a:r>
            <a:endParaRPr lang="ru-RU"/>
          </a:p>
        </p:txBody>
      </p:sp>
      <p:cxnSp>
        <p:nvCxnSpPr>
          <p:cNvPr id="3087" name="AutoShape 15"/>
          <p:cNvCxnSpPr>
            <a:cxnSpLocks noChangeShapeType="1"/>
            <a:stCxn id="3076" idx="2"/>
            <a:endCxn id="3080" idx="0"/>
          </p:cNvCxnSpPr>
          <p:nvPr/>
        </p:nvCxnSpPr>
        <p:spPr bwMode="auto">
          <a:xfrm flipH="1">
            <a:off x="1104900" y="3352800"/>
            <a:ext cx="952500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8" name="AutoShape 16"/>
          <p:cNvCxnSpPr>
            <a:cxnSpLocks noChangeShapeType="1"/>
            <a:stCxn id="3076" idx="2"/>
            <a:endCxn id="3081" idx="0"/>
          </p:cNvCxnSpPr>
          <p:nvPr/>
        </p:nvCxnSpPr>
        <p:spPr bwMode="auto">
          <a:xfrm>
            <a:off x="2057400" y="3352800"/>
            <a:ext cx="1143000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9" name="AutoShape 17"/>
          <p:cNvCxnSpPr>
            <a:cxnSpLocks noChangeShapeType="1"/>
            <a:stCxn id="3077" idx="2"/>
            <a:endCxn id="3082" idx="0"/>
          </p:cNvCxnSpPr>
          <p:nvPr/>
        </p:nvCxnSpPr>
        <p:spPr bwMode="auto">
          <a:xfrm flipH="1">
            <a:off x="5219700" y="3352800"/>
            <a:ext cx="1714500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0" name="AutoShape 18"/>
          <p:cNvCxnSpPr>
            <a:cxnSpLocks noChangeShapeType="1"/>
            <a:stCxn id="3077" idx="2"/>
            <a:endCxn id="3086" idx="0"/>
          </p:cNvCxnSpPr>
          <p:nvPr/>
        </p:nvCxnSpPr>
        <p:spPr bwMode="auto">
          <a:xfrm>
            <a:off x="6934200" y="3352800"/>
            <a:ext cx="1371600" cy="685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1" name="AutoShape 19"/>
          <p:cNvCxnSpPr>
            <a:cxnSpLocks noChangeShapeType="1"/>
            <a:stCxn id="3077" idx="2"/>
            <a:endCxn id="3084" idx="0"/>
          </p:cNvCxnSpPr>
          <p:nvPr/>
        </p:nvCxnSpPr>
        <p:spPr bwMode="auto">
          <a:xfrm flipH="1">
            <a:off x="5867400" y="3352800"/>
            <a:ext cx="1066800" cy="1447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2" name="AutoShape 20"/>
          <p:cNvCxnSpPr>
            <a:cxnSpLocks noChangeShapeType="1"/>
            <a:stCxn id="3077" idx="2"/>
            <a:endCxn id="3085" idx="0"/>
          </p:cNvCxnSpPr>
          <p:nvPr/>
        </p:nvCxnSpPr>
        <p:spPr bwMode="auto">
          <a:xfrm>
            <a:off x="6934200" y="3352800"/>
            <a:ext cx="914400" cy="1447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75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 autoUpdateAnimBg="0"/>
      <p:bldP spid="3075" grpId="0" animBg="1" autoUpdateAnimBg="0"/>
      <p:bldP spid="3076" grpId="0" animBg="1" autoUpdateAnimBg="0"/>
      <p:bldP spid="3077" grpId="0" animBg="1" autoUpdateAnimBg="0"/>
      <p:bldP spid="3080" grpId="0" animBg="1" autoUpdateAnimBg="0"/>
      <p:bldP spid="3081" grpId="0" animBg="1" autoUpdateAnimBg="0"/>
      <p:bldP spid="3082" grpId="0" animBg="1" autoUpdateAnimBg="0"/>
      <p:bldP spid="3084" grpId="0" animBg="1" autoUpdateAnimBg="0"/>
      <p:bldP spid="3085" grpId="0" animBg="1" autoUpdateAnimBg="0"/>
      <p:bldP spid="308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Распределите данные вещества по классам</a:t>
            </a:r>
            <a:br>
              <a:rPr lang="ru-RU" b="1" smtClean="0">
                <a:solidFill>
                  <a:srgbClr val="C00000"/>
                </a:solidFill>
              </a:rPr>
            </a:br>
            <a:endParaRPr lang="ru-RU" b="1" smtClean="0">
              <a:solidFill>
                <a:srgbClr val="C00000"/>
              </a:solidFill>
            </a:endParaRPr>
          </a:p>
        </p:txBody>
      </p:sp>
      <p:sp>
        <p:nvSpPr>
          <p:cNvPr id="7171" name="Содержимое 3"/>
          <p:cNvSpPr>
            <a:spLocks noGrp="1"/>
          </p:cNvSpPr>
          <p:nvPr>
            <p:ph idx="1"/>
          </p:nvPr>
        </p:nvSpPr>
        <p:spPr bwMode="auto">
          <a:xfrm>
            <a:off x="457200" y="2428875"/>
            <a:ext cx="8229600" cy="3697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800" b="1" smtClean="0"/>
              <a:t>CaO, CO</a:t>
            </a:r>
            <a:r>
              <a:rPr lang="en-US" sz="4800" b="1" baseline="-25000" smtClean="0"/>
              <a:t>2 </a:t>
            </a:r>
            <a:r>
              <a:rPr lang="en-US" sz="4800" b="1" smtClean="0"/>
              <a:t>, MgO, C, H</a:t>
            </a:r>
            <a:r>
              <a:rPr lang="en-US" sz="4800" b="1" baseline="-25000" smtClean="0"/>
              <a:t>2</a:t>
            </a:r>
            <a:r>
              <a:rPr lang="en-US" sz="4800" b="1" smtClean="0"/>
              <a:t>CO</a:t>
            </a:r>
            <a:r>
              <a:rPr lang="en-US" sz="4800" b="1" baseline="-25000" smtClean="0"/>
              <a:t>3</a:t>
            </a:r>
            <a:r>
              <a:rPr lang="en-US" sz="4800" b="1" smtClean="0"/>
              <a:t>, Ca, NaCl, Ca(OH)</a:t>
            </a:r>
            <a:r>
              <a:rPr lang="en-US" sz="4800" b="1" baseline="-25000" smtClean="0"/>
              <a:t>2</a:t>
            </a:r>
            <a:r>
              <a:rPr lang="en-US" sz="4800" b="1" smtClean="0"/>
              <a:t>, NaOH, CaCO</a:t>
            </a:r>
            <a:r>
              <a:rPr lang="en-US" sz="4800" b="1" baseline="-25000" smtClean="0"/>
              <a:t>3</a:t>
            </a:r>
            <a:r>
              <a:rPr lang="en-US" sz="4800" b="1" smtClean="0"/>
              <a:t>, H</a:t>
            </a:r>
            <a:r>
              <a:rPr lang="en-US" sz="4800" b="1" baseline="-25000" smtClean="0"/>
              <a:t>2</a:t>
            </a:r>
            <a:r>
              <a:rPr lang="en-US" sz="4800" b="1" smtClean="0"/>
              <a:t>SO</a:t>
            </a:r>
            <a:r>
              <a:rPr lang="en-US" sz="4800" b="1" baseline="-25000" smtClean="0"/>
              <a:t>4.</a:t>
            </a:r>
            <a:endParaRPr lang="ru-RU" sz="4800" b="1" smtClean="0"/>
          </a:p>
        </p:txBody>
      </p:sp>
      <p:pic>
        <p:nvPicPr>
          <p:cNvPr id="7172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25" y="5149850"/>
            <a:ext cx="128587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Из веществ, формулы которых были предложены в самостоятельной работе, выберите те, которые можно объединить в две группы</a:t>
            </a:r>
          </a:p>
        </p:txBody>
      </p:sp>
      <p:pic>
        <p:nvPicPr>
          <p:cNvPr id="8195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188" y="4295775"/>
            <a:ext cx="1928812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800" b="1" smtClean="0">
                <a:solidFill>
                  <a:srgbClr val="C00000"/>
                </a:solidFill>
              </a:rPr>
              <a:t>Ответ: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000" b="1" smtClean="0"/>
              <a:t>1. </a:t>
            </a:r>
            <a:r>
              <a:rPr lang="en-US" sz="4000" b="1" smtClean="0"/>
              <a:t>Ca, CaO, Ca(OH)</a:t>
            </a:r>
            <a:r>
              <a:rPr lang="en-US" sz="4000" b="1" baseline="-25000" smtClean="0"/>
              <a:t>2</a:t>
            </a:r>
            <a:r>
              <a:rPr lang="en-US" sz="4000" b="1" smtClean="0"/>
              <a:t>, CaCO</a:t>
            </a:r>
            <a:r>
              <a:rPr lang="en-US" sz="4000" b="1" baseline="-25000" smtClean="0"/>
              <a:t>3</a:t>
            </a:r>
            <a:r>
              <a:rPr lang="en-US" sz="4000" b="1" smtClean="0"/>
              <a:t>, </a:t>
            </a:r>
            <a:endParaRPr lang="ru-RU" sz="4000" b="1" smtClean="0"/>
          </a:p>
          <a:p>
            <a:pPr eaLnBrk="1" hangingPunct="1"/>
            <a:r>
              <a:rPr lang="ru-RU" sz="4000" b="1" smtClean="0"/>
              <a:t>2. </a:t>
            </a:r>
            <a:r>
              <a:rPr lang="en-US" sz="4000" b="1" smtClean="0"/>
              <a:t>C, CO</a:t>
            </a:r>
            <a:r>
              <a:rPr lang="en-US" sz="4000" b="1" baseline="-25000" smtClean="0"/>
              <a:t>2 </a:t>
            </a:r>
            <a:r>
              <a:rPr lang="en-US" sz="4000" b="1" smtClean="0"/>
              <a:t>, H</a:t>
            </a:r>
            <a:r>
              <a:rPr lang="en-US" sz="4000" b="1" baseline="-25000" smtClean="0"/>
              <a:t>2</a:t>
            </a:r>
            <a:r>
              <a:rPr lang="en-US" sz="4000" b="1" smtClean="0"/>
              <a:t>CO</a:t>
            </a:r>
            <a:r>
              <a:rPr lang="en-US" sz="4000" b="1" baseline="-25000" smtClean="0"/>
              <a:t>3</a:t>
            </a:r>
            <a:r>
              <a:rPr lang="en-US" sz="4000" b="1" smtClean="0"/>
              <a:t>, CaCO</a:t>
            </a:r>
            <a:r>
              <a:rPr lang="en-US" sz="4000" b="1" baseline="-25000" smtClean="0"/>
              <a:t>3</a:t>
            </a:r>
            <a:r>
              <a:rPr lang="en-US" sz="4000" b="1" smtClean="0"/>
              <a:t>, </a:t>
            </a:r>
            <a:endParaRPr lang="ru-RU" sz="4000" b="1" smtClean="0"/>
          </a:p>
          <a:p>
            <a:pPr eaLnBrk="1" hangingPunct="1"/>
            <a:endParaRPr lang="ru-RU" sz="4000" smtClean="0"/>
          </a:p>
        </p:txBody>
      </p:sp>
      <p:pic>
        <p:nvPicPr>
          <p:cNvPr id="9220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92938" y="4000500"/>
            <a:ext cx="21510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Вывод: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600" b="1" smtClean="0"/>
              <a:t>В каждой цепи есть общее - это химические элементы - Ca и C, они переходят от одного вещества к другому (как бы по наследству). </a:t>
            </a:r>
          </a:p>
        </p:txBody>
      </p:sp>
      <p:pic>
        <p:nvPicPr>
          <p:cNvPr id="10244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07250" y="4286250"/>
            <a:ext cx="19367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Определение: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i="1" smtClean="0"/>
              <a:t>Связь между классами неорганических соединений, основанная на получении веществ одного класса из веществ другого класса, называется </a:t>
            </a:r>
            <a:r>
              <a:rPr lang="ru-RU" b="1" i="1" u="sng" smtClean="0">
                <a:solidFill>
                  <a:srgbClr val="CC0000"/>
                </a:solidFill>
              </a:rPr>
              <a:t>генетической, </a:t>
            </a:r>
          </a:p>
          <a:p>
            <a:pPr algn="r" eaLnBrk="1" hangingPunct="1">
              <a:buFontTx/>
              <a:buNone/>
            </a:pPr>
            <a:r>
              <a:rPr lang="ru-RU" b="1" smtClean="0"/>
              <a:t>                     она отражается в  генетических рядах.</a:t>
            </a:r>
          </a:p>
        </p:txBody>
      </p:sp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Генетический ряд металла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/>
              <a:t>Генетический ряд металлов отражает взаимосвязь веществ разных классов, в основу которого положен один и тот же металл.</a:t>
            </a:r>
          </a:p>
          <a:p>
            <a:pPr eaLnBrk="1" hangingPunct="1"/>
            <a:r>
              <a:rPr lang="en-US" b="1" smtClean="0"/>
              <a:t>Ca</a:t>
            </a:r>
            <a:r>
              <a:rPr lang="ru-RU" b="1" smtClean="0"/>
              <a:t>  </a:t>
            </a:r>
            <a:r>
              <a:rPr lang="en-US" b="1" smtClean="0"/>
              <a:t> </a:t>
            </a:r>
            <a:r>
              <a:rPr lang="ru-RU" b="1" smtClean="0"/>
              <a:t>       </a:t>
            </a:r>
            <a:r>
              <a:rPr lang="en-US" b="1" smtClean="0"/>
              <a:t>CaO</a:t>
            </a:r>
            <a:r>
              <a:rPr lang="ru-RU" b="1" smtClean="0"/>
              <a:t>       </a:t>
            </a:r>
            <a:r>
              <a:rPr lang="en-US" b="1" smtClean="0"/>
              <a:t> </a:t>
            </a:r>
            <a:r>
              <a:rPr lang="ru-RU" b="1" smtClean="0"/>
              <a:t>  </a:t>
            </a:r>
            <a:r>
              <a:rPr lang="en-US" b="1" smtClean="0"/>
              <a:t>Ca(OH)</a:t>
            </a:r>
            <a:r>
              <a:rPr lang="en-US" b="1" baseline="-25000" smtClean="0"/>
              <a:t>2</a:t>
            </a:r>
            <a:r>
              <a:rPr lang="ru-RU" b="1" smtClean="0"/>
              <a:t>          </a:t>
            </a:r>
            <a:r>
              <a:rPr lang="en-US" b="1" smtClean="0"/>
              <a:t>CaCO</a:t>
            </a:r>
            <a:r>
              <a:rPr lang="en-US" b="1" baseline="-25000" smtClean="0"/>
              <a:t>3</a:t>
            </a:r>
            <a:endParaRPr lang="ru-RU" b="1" smtClean="0"/>
          </a:p>
        </p:txBody>
      </p:sp>
      <p:sp>
        <p:nvSpPr>
          <p:cNvPr id="15" name="Стрелка вправо 14"/>
          <p:cNvSpPr/>
          <p:nvPr/>
        </p:nvSpPr>
        <p:spPr>
          <a:xfrm>
            <a:off x="1500188" y="3786188"/>
            <a:ext cx="92868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500438" y="3857625"/>
            <a:ext cx="928687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6072188" y="3786188"/>
            <a:ext cx="1000125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2295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25" y="4391025"/>
            <a:ext cx="18573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Генетический ряд неметалла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smtClean="0"/>
              <a:t>Генетический ряд неметаллов отражает взаимосвязь веществ разных классов, в основу которого положен один и тот же неметалл.</a:t>
            </a:r>
          </a:p>
          <a:p>
            <a:pPr algn="r" eaLnBrk="1" hangingPunct="1">
              <a:buFontTx/>
              <a:buNone/>
            </a:pPr>
            <a:r>
              <a:rPr lang="en-US" b="1" smtClean="0"/>
              <a:t>C</a:t>
            </a:r>
            <a:r>
              <a:rPr lang="ru-RU" b="1" smtClean="0"/>
              <a:t>        </a:t>
            </a:r>
            <a:r>
              <a:rPr lang="en-US" b="1" smtClean="0"/>
              <a:t> CO</a:t>
            </a:r>
            <a:r>
              <a:rPr lang="en-US" b="1" baseline="-25000" smtClean="0"/>
              <a:t>2 </a:t>
            </a:r>
            <a:r>
              <a:rPr lang="ru-RU" b="1" smtClean="0"/>
              <a:t>      </a:t>
            </a:r>
            <a:r>
              <a:rPr lang="en-US" b="1" smtClean="0"/>
              <a:t> H</a:t>
            </a:r>
            <a:r>
              <a:rPr lang="en-US" b="1" baseline="-25000" smtClean="0"/>
              <a:t>2</a:t>
            </a:r>
            <a:r>
              <a:rPr lang="en-US" b="1" smtClean="0"/>
              <a:t>CO</a:t>
            </a:r>
            <a:r>
              <a:rPr lang="en-US" b="1" baseline="-25000" smtClean="0"/>
              <a:t>3</a:t>
            </a:r>
            <a:r>
              <a:rPr lang="ru-RU" b="1" smtClean="0"/>
              <a:t>        </a:t>
            </a:r>
            <a:r>
              <a:rPr lang="en-US" b="1" smtClean="0"/>
              <a:t> </a:t>
            </a:r>
            <a:r>
              <a:rPr lang="ru-RU" b="1" smtClean="0"/>
              <a:t> </a:t>
            </a:r>
            <a:r>
              <a:rPr lang="en-US" b="1" smtClean="0"/>
              <a:t>CaCO</a:t>
            </a:r>
            <a:r>
              <a:rPr lang="en-US" b="1" baseline="-25000" smtClean="0"/>
              <a:t>3</a:t>
            </a:r>
            <a:endParaRPr lang="ru-RU" b="1" smtClean="0"/>
          </a:p>
          <a:p>
            <a:pPr eaLnBrk="1" hangingPunct="1"/>
            <a:endParaRPr lang="ru-RU" smtClean="0"/>
          </a:p>
        </p:txBody>
      </p:sp>
      <p:sp>
        <p:nvSpPr>
          <p:cNvPr id="14" name="Стрелка вправо 13"/>
          <p:cNvSpPr/>
          <p:nvPr/>
        </p:nvSpPr>
        <p:spPr>
          <a:xfrm>
            <a:off x="2500313" y="3857625"/>
            <a:ext cx="78581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214813" y="3857625"/>
            <a:ext cx="71437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6357938" y="3786188"/>
            <a:ext cx="928687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319" name="Picture 2" descr="F:\рисунки и фото к презентациям\Рисунок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4202113"/>
            <a:ext cx="2000250" cy="26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18</Template>
  <TotalTime>120</TotalTime>
  <Words>469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Modèle par défaut</vt:lpstr>
      <vt:lpstr>Генетическая связь между классами неорганических веществ</vt:lpstr>
      <vt:lpstr>Классификация неорганических веществ</vt:lpstr>
      <vt:lpstr>Распределите данные вещества по классам </vt:lpstr>
      <vt:lpstr>Из веществ, формулы которых были предложены в самостоятельной работе, выберите те, которые можно объединить в две группы</vt:lpstr>
      <vt:lpstr>Ответ:</vt:lpstr>
      <vt:lpstr>Вывод:</vt:lpstr>
      <vt:lpstr>Определение:</vt:lpstr>
      <vt:lpstr>Генетический ряд металла</vt:lpstr>
      <vt:lpstr>Генетический ряд неметалла</vt:lpstr>
      <vt:lpstr>Наиболее важными признаками генетических рядов являются:</vt:lpstr>
      <vt:lpstr>Уравнения реакций  к генетическому кальция (Ca     CaO     Ca(OH)2         CaCO3):</vt:lpstr>
      <vt:lpstr>Уравнения реакций к генетическому ряду углерода C     CO2     H2CO3      CaCO3:</vt:lpstr>
      <vt:lpstr>Упражнения:</vt:lpstr>
      <vt:lpstr>Проверь свои знания</vt:lpstr>
      <vt:lpstr>Выводы:</vt:lpstr>
      <vt:lpstr>Домашнее задание: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Генетическая связь между классами неорганических веществ</dc:title>
  <dc:creator>User</dc:creator>
  <cp:lastModifiedBy>Admin</cp:lastModifiedBy>
  <cp:revision>15</cp:revision>
  <dcterms:created xsi:type="dcterms:W3CDTF">2011-11-05T16:23:00Z</dcterms:created>
  <dcterms:modified xsi:type="dcterms:W3CDTF">2020-04-26T18:17:10Z</dcterms:modified>
</cp:coreProperties>
</file>