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6" r:id="rId4"/>
    <p:sldId id="270" r:id="rId5"/>
    <p:sldId id="261" r:id="rId6"/>
    <p:sldId id="272" r:id="rId7"/>
    <p:sldId id="273" r:id="rId8"/>
    <p:sldId id="263" r:id="rId9"/>
    <p:sldId id="274" r:id="rId10"/>
    <p:sldId id="275" r:id="rId11"/>
    <p:sldId id="271" r:id="rId12"/>
    <p:sldId id="260" r:id="rId13"/>
    <p:sldId id="276" r:id="rId14"/>
    <p:sldId id="277" r:id="rId15"/>
    <p:sldId id="278" r:id="rId16"/>
    <p:sldId id="259" r:id="rId17"/>
    <p:sldId id="257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003300"/>
    <a:srgbClr val="660033"/>
    <a:srgbClr val="A50021"/>
    <a:srgbClr val="FF0000"/>
    <a:srgbClr val="FF9900"/>
    <a:srgbClr val="0066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96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08221-F625-4DBF-9BEC-CAFFFCFB1A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9522B-8412-49BD-8715-C7DDE1F857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11CBF-1F7E-4325-9122-A931D2B80B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254D2-2F81-4DE2-8B3D-52192F9FF2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5A529-38B2-40CC-BB22-6FFE00844B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0E210-68F8-4AE5-8C07-051271FDA7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69ECA-20E6-47BB-901F-72F9EAA9BE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CF3E1-7CF6-4066-9F31-F3458F1857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94380-3CD4-400F-994F-45FE03F8D0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E3025-D76E-4C4B-AA46-F38855500F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69248-CDAB-47A2-BC6E-EA884FA6FE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F96F8-CF06-4057-A76A-A5FCDB941B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fld id="{E3B5CB5A-355A-4F03-ABFE-986A6D3BDD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900igr.net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chemeClr val="accent2"/>
                </a:solidFill>
              </a:rPr>
              <a:t>Химические свойства</a:t>
            </a:r>
            <a:br>
              <a:rPr lang="ru-RU" smtClean="0">
                <a:solidFill>
                  <a:schemeClr val="accent2"/>
                </a:solidFill>
              </a:rPr>
            </a:br>
            <a:r>
              <a:rPr lang="ru-RU" sz="3200" smtClean="0">
                <a:solidFill>
                  <a:srgbClr val="006600"/>
                </a:solidFill>
              </a:rPr>
              <a:t>опорные конспекты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127125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accent2"/>
                </a:solidFill>
              </a:rPr>
              <a:t>О</a:t>
            </a:r>
            <a:r>
              <a:rPr lang="ru-RU" smtClean="0">
                <a:solidFill>
                  <a:srgbClr val="FF0066"/>
                </a:solidFill>
              </a:rPr>
              <a:t>к</a:t>
            </a:r>
            <a:r>
              <a:rPr lang="ru-RU" smtClean="0">
                <a:solidFill>
                  <a:srgbClr val="006600"/>
                </a:solidFill>
              </a:rPr>
              <a:t>с</a:t>
            </a:r>
            <a:r>
              <a:rPr lang="ru-RU" smtClean="0"/>
              <a:t>и</a:t>
            </a:r>
            <a:r>
              <a:rPr lang="ru-RU" smtClean="0">
                <a:solidFill>
                  <a:schemeClr val="accent2"/>
                </a:solidFill>
              </a:rPr>
              <a:t>д</a:t>
            </a:r>
            <a:r>
              <a:rPr lang="ru-RU" smtClean="0">
                <a:solidFill>
                  <a:srgbClr val="FF0066"/>
                </a:solidFill>
              </a:rPr>
              <a:t>ы, </a:t>
            </a:r>
            <a:r>
              <a:rPr lang="ru-RU" smtClean="0">
                <a:solidFill>
                  <a:schemeClr val="accent2"/>
                </a:solidFill>
              </a:rPr>
              <a:t>основания,</a:t>
            </a:r>
            <a:r>
              <a:rPr lang="ru-RU" smtClean="0">
                <a:solidFill>
                  <a:srgbClr val="FF0066"/>
                </a:solidFill>
              </a:rPr>
              <a:t> кислоты </a:t>
            </a:r>
            <a:r>
              <a:rPr lang="ru-RU" smtClean="0"/>
              <a:t>и соли</a:t>
            </a:r>
          </a:p>
        </p:txBody>
      </p:sp>
      <p:sp>
        <p:nvSpPr>
          <p:cNvPr id="6" name="Скругленный прямоугольник 5">
            <a:hlinkClick r:id="rId2" tooltip=" Каталог презентаций "/>
          </p:cNvPr>
          <p:cNvSpPr/>
          <p:nvPr/>
        </p:nvSpPr>
        <p:spPr>
          <a:xfrm>
            <a:off x="3898900" y="6477000"/>
            <a:ext cx="1346200" cy="355600"/>
          </a:xfrm>
          <a:prstGeom prst="round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shade val="88000"/>
                </a:srgbClr>
              </a:gs>
            </a:gsLst>
            <a:lin ang="5400000" scaled="1"/>
            <a:tileRect/>
          </a:gradFill>
          <a:ln w="12700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88900" tIns="25400" rIns="88900" bIns="50800" anchor="ctr" anchorCtr="1"/>
          <a:lstStyle/>
          <a:p>
            <a:pPr algn="ctr">
              <a:defRPr/>
            </a:pPr>
            <a:r>
              <a:rPr lang="en-US" sz="2000" u="sng" smtClean="0">
                <a:solidFill>
                  <a:srgbClr val="3333CC"/>
                </a:solidFill>
              </a:rPr>
              <a:t>pptcloud.ru</a:t>
            </a:r>
            <a:endParaRPr lang="ru-RU" sz="2000" u="sng">
              <a:solidFill>
                <a:srgbClr val="33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569325" cy="1858962"/>
          </a:xfrm>
        </p:spPr>
        <p:txBody>
          <a:bodyPr/>
          <a:lstStyle/>
          <a:p>
            <a:pPr algn="l" eaLnBrk="1" hangingPunct="1"/>
            <a:r>
              <a:rPr lang="ru-RU" sz="2000" smtClean="0">
                <a:solidFill>
                  <a:schemeClr val="accent2"/>
                </a:solidFill>
              </a:rPr>
              <a:t>Выберите из перечня веществ </a:t>
            </a:r>
            <a:r>
              <a:rPr lang="ru-RU" sz="2000" b="1" smtClean="0">
                <a:solidFill>
                  <a:srgbClr val="FF0000"/>
                </a:solidFill>
              </a:rPr>
              <a:t>кислоту</a:t>
            </a:r>
            <a:r>
              <a:rPr lang="ru-RU" sz="2000" b="1" u="sng" smtClean="0">
                <a:solidFill>
                  <a:srgbClr val="FF0000"/>
                </a:solidFill>
              </a:rPr>
              <a:t> </a:t>
            </a:r>
            <a:br>
              <a:rPr lang="ru-RU" sz="2000" b="1" u="sng" smtClean="0">
                <a:solidFill>
                  <a:srgbClr val="FF0000"/>
                </a:solidFill>
              </a:rPr>
            </a:br>
            <a:r>
              <a:rPr lang="ru-RU" sz="2000" smtClean="0">
                <a:solidFill>
                  <a:schemeClr val="accent2"/>
                </a:solidFill>
              </a:rPr>
              <a:t>Напишите для нее уравнения </a:t>
            </a:r>
            <a:r>
              <a:rPr lang="ru-RU" sz="2000" u="sng" smtClean="0">
                <a:solidFill>
                  <a:schemeClr val="accent2"/>
                </a:solidFill>
              </a:rPr>
              <a:t>возможных </a:t>
            </a:r>
            <a:r>
              <a:rPr lang="ru-RU" sz="2000" smtClean="0">
                <a:solidFill>
                  <a:schemeClr val="accent2"/>
                </a:solidFill>
              </a:rPr>
              <a:t>реакций</a:t>
            </a:r>
            <a:br>
              <a:rPr lang="ru-RU" sz="2000" smtClean="0">
                <a:solidFill>
                  <a:schemeClr val="accent2"/>
                </a:solidFill>
              </a:rPr>
            </a:br>
            <a:r>
              <a:rPr lang="ru-RU" sz="2000" smtClean="0">
                <a:solidFill>
                  <a:schemeClr val="accent2"/>
                </a:solidFill>
              </a:rPr>
              <a:t>с  перечисленными ниже веществами: </a:t>
            </a:r>
            <a:br>
              <a:rPr lang="ru-RU" sz="2000" smtClean="0">
                <a:solidFill>
                  <a:schemeClr val="accent2"/>
                </a:solidFill>
              </a:rPr>
            </a:br>
            <a:r>
              <a:rPr lang="ru-RU" sz="2000" b="1" smtClean="0">
                <a:solidFill>
                  <a:schemeClr val="accent2"/>
                </a:solidFill>
              </a:rPr>
              <a:t>вода, оксид серы (</a:t>
            </a:r>
            <a:r>
              <a:rPr lang="en-US" sz="2000" b="1" smtClean="0">
                <a:solidFill>
                  <a:schemeClr val="accent2"/>
                </a:solidFill>
              </a:rPr>
              <a:t>VI)</a:t>
            </a:r>
            <a:r>
              <a:rPr lang="ru-RU" sz="2000" b="1" smtClean="0">
                <a:solidFill>
                  <a:schemeClr val="accent2"/>
                </a:solidFill>
              </a:rPr>
              <a:t>, серная кислота, гидроксид кальция, гидроксид меди (</a:t>
            </a:r>
            <a:r>
              <a:rPr lang="en-US" sz="2000" b="1" smtClean="0">
                <a:solidFill>
                  <a:schemeClr val="accent2"/>
                </a:solidFill>
              </a:rPr>
              <a:t>II)</a:t>
            </a:r>
            <a:r>
              <a:rPr lang="ru-RU" sz="2000" b="1" smtClean="0">
                <a:solidFill>
                  <a:schemeClr val="accent2"/>
                </a:solidFill>
              </a:rPr>
              <a:t>, оксид   железа </a:t>
            </a:r>
            <a:r>
              <a:rPr lang="en-US" sz="2000" b="1" smtClean="0">
                <a:solidFill>
                  <a:schemeClr val="accent2"/>
                </a:solidFill>
              </a:rPr>
              <a:t>(III)</a:t>
            </a:r>
            <a:r>
              <a:rPr lang="ru-RU" sz="2000" b="1" smtClean="0">
                <a:solidFill>
                  <a:schemeClr val="accent2"/>
                </a:solidFill>
              </a:rPr>
              <a:t>, силикат натрия, магний</a:t>
            </a:r>
            <a:br>
              <a:rPr lang="ru-RU" sz="2000" b="1" smtClean="0">
                <a:solidFill>
                  <a:schemeClr val="accent2"/>
                </a:solidFill>
              </a:rPr>
            </a:br>
            <a:endParaRPr lang="ru-RU" sz="2000" b="1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250825" y="771525"/>
            <a:ext cx="8893175" cy="183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/>
              <a:t>1. Наиболее сильные основные свойства проявляет гидроксид:</a:t>
            </a:r>
          </a:p>
          <a:p>
            <a:pPr algn="ctr"/>
            <a:r>
              <a:rPr lang="ru-RU" sz="2000" b="1"/>
              <a:t>1) </a:t>
            </a:r>
            <a:r>
              <a:rPr lang="en-US" sz="2000" b="1"/>
              <a:t>LiOH</a:t>
            </a:r>
            <a:r>
              <a:rPr lang="ru-RU" sz="2000" b="1"/>
              <a:t>                     2) </a:t>
            </a:r>
            <a:r>
              <a:rPr lang="en-US" sz="2000" b="1"/>
              <a:t>KOH</a:t>
            </a:r>
            <a:r>
              <a:rPr lang="ru-RU" sz="2000" b="1"/>
              <a:t>                          3)   </a:t>
            </a:r>
            <a:r>
              <a:rPr lang="en-US" sz="2000" b="1"/>
              <a:t>NaOH</a:t>
            </a:r>
            <a:r>
              <a:rPr lang="ru-RU" sz="2000" b="1"/>
              <a:t>                 4)    </a:t>
            </a:r>
            <a:r>
              <a:rPr lang="en-US" sz="2000" b="1"/>
              <a:t>RbOH</a:t>
            </a:r>
            <a:endParaRPr lang="ru-RU" sz="2000" b="1"/>
          </a:p>
          <a:p>
            <a:pPr algn="ctr"/>
            <a:endParaRPr lang="ru-RU"/>
          </a:p>
          <a:p>
            <a:pPr algn="ctr"/>
            <a:endParaRPr lang="ru-RU"/>
          </a:p>
          <a:p>
            <a:pPr algn="ctr"/>
            <a:r>
              <a:rPr lang="ru-RU" sz="2000"/>
              <a:t>2. Амфотерные свойства проявляют кислородные соединения:</a:t>
            </a:r>
          </a:p>
          <a:p>
            <a:pPr algn="ctr"/>
            <a:r>
              <a:rPr lang="ru-RU" b="1"/>
              <a:t>1) бария                     2) магния                       3)   кальция              4) бериллия</a:t>
            </a:r>
          </a:p>
        </p:txBody>
      </p:sp>
      <p:sp>
        <p:nvSpPr>
          <p:cNvPr id="12291" name="Rectangle 5"/>
          <p:cNvSpPr>
            <a:spLocks noChangeArrowheads="1"/>
          </p:cNvSpPr>
          <p:nvPr/>
        </p:nvSpPr>
        <p:spPr bwMode="auto">
          <a:xfrm>
            <a:off x="623888" y="3644900"/>
            <a:ext cx="8520112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2000"/>
              <a:t>3.К двухосновным слабым кислородсодержащим кислотам относится:</a:t>
            </a:r>
          </a:p>
          <a:p>
            <a:pPr algn="ctr"/>
            <a:r>
              <a:rPr lang="ru-RU" b="1"/>
              <a:t>1) </a:t>
            </a:r>
            <a:r>
              <a:rPr lang="en-US" b="1"/>
              <a:t>HNO</a:t>
            </a:r>
            <a:r>
              <a:rPr lang="ru-RU" b="1" baseline="-25000"/>
              <a:t>3</a:t>
            </a:r>
            <a:r>
              <a:rPr lang="en-US" b="1"/>
              <a:t>                       2) H</a:t>
            </a:r>
            <a:r>
              <a:rPr lang="ru-RU" b="1" baseline="-25000"/>
              <a:t>2</a:t>
            </a:r>
            <a:r>
              <a:rPr lang="en-US" b="1"/>
              <a:t>S                            3) H</a:t>
            </a:r>
            <a:r>
              <a:rPr lang="ru-RU" b="1" baseline="-25000"/>
              <a:t>2</a:t>
            </a:r>
            <a:r>
              <a:rPr lang="en-US" b="1"/>
              <a:t>CO</a:t>
            </a:r>
            <a:r>
              <a:rPr lang="ru-RU" b="1" baseline="-25000"/>
              <a:t>3</a:t>
            </a:r>
            <a:r>
              <a:rPr lang="en-US" b="1"/>
              <a:t>               4) H</a:t>
            </a:r>
            <a:r>
              <a:rPr lang="ru-RU" b="1" baseline="-25000"/>
              <a:t>2</a:t>
            </a:r>
            <a:r>
              <a:rPr lang="en-US" b="1"/>
              <a:t>SO</a:t>
            </a:r>
            <a:r>
              <a:rPr lang="ru-RU" b="1" baseline="-25000"/>
              <a:t>4</a:t>
            </a:r>
            <a:endParaRPr lang="en-US" b="1"/>
          </a:p>
        </p:txBody>
      </p:sp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395288" y="5300663"/>
            <a:ext cx="8424862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/>
              <a:t>4. К слабым кислородсодержащим кислотам относится: </a:t>
            </a:r>
          </a:p>
          <a:p>
            <a:pPr algn="ctr"/>
            <a:r>
              <a:rPr lang="ru-RU" sz="2000" b="1"/>
              <a:t>1) </a:t>
            </a:r>
            <a:r>
              <a:rPr lang="en-US" sz="2000" b="1"/>
              <a:t>HN</a:t>
            </a:r>
            <a:r>
              <a:rPr lang="ru-RU" sz="2000" b="1"/>
              <a:t>О</a:t>
            </a:r>
            <a:r>
              <a:rPr lang="ru-RU" sz="2000" b="1" baseline="-25000"/>
              <a:t>3</a:t>
            </a:r>
            <a:r>
              <a:rPr lang="ru-RU" sz="2000" b="1"/>
              <a:t>            2) </a:t>
            </a:r>
            <a:r>
              <a:rPr lang="en-US" sz="2000" b="1"/>
              <a:t>HClO</a:t>
            </a:r>
            <a:r>
              <a:rPr lang="ru-RU" sz="2000" b="1" baseline="-25000"/>
              <a:t>4</a:t>
            </a:r>
            <a:r>
              <a:rPr lang="ru-RU" sz="2000" b="1"/>
              <a:t>              3) </a:t>
            </a:r>
            <a:r>
              <a:rPr lang="en-US" sz="2000" b="1"/>
              <a:t>H</a:t>
            </a:r>
            <a:r>
              <a:rPr lang="ru-RU" sz="2000" b="1" baseline="-25000"/>
              <a:t>2</a:t>
            </a:r>
            <a:r>
              <a:rPr lang="en-US" sz="2000" b="1"/>
              <a:t>SiO</a:t>
            </a:r>
            <a:r>
              <a:rPr lang="ru-RU" sz="2000" b="1" baseline="-25000"/>
              <a:t>3</a:t>
            </a:r>
            <a:r>
              <a:rPr lang="ru-RU" sz="2000" b="1"/>
              <a:t>                       4)</a:t>
            </a:r>
            <a:r>
              <a:rPr lang="en-US" sz="2000" b="1"/>
              <a:t>H</a:t>
            </a:r>
            <a:r>
              <a:rPr lang="ru-RU" sz="2000" b="1" baseline="-25000"/>
              <a:t>2</a:t>
            </a:r>
            <a:r>
              <a:rPr lang="en-US" sz="2000" b="1"/>
              <a:t>S</a:t>
            </a:r>
          </a:p>
        </p:txBody>
      </p:sp>
      <p:sp>
        <p:nvSpPr>
          <p:cNvPr id="12293" name="Rectangle 7"/>
          <p:cNvSpPr>
            <a:spLocks noChangeArrowheads="1"/>
          </p:cNvSpPr>
          <p:nvPr/>
        </p:nvSpPr>
        <p:spPr bwMode="auto">
          <a:xfrm>
            <a:off x="250825" y="5137150"/>
            <a:ext cx="8642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en-US" sz="2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rgbClr val="006600"/>
                </a:solidFill>
              </a:rPr>
              <a:t>СОЛИ</a:t>
            </a:r>
            <a:br>
              <a:rPr lang="ru-RU" sz="2400" b="1" smtClean="0">
                <a:solidFill>
                  <a:srgbClr val="006600"/>
                </a:solidFill>
              </a:rPr>
            </a:br>
            <a:r>
              <a:rPr lang="ru-RU" sz="2000" b="1" u="sng" smtClean="0">
                <a:solidFill>
                  <a:srgbClr val="006600"/>
                </a:solidFill>
              </a:rPr>
              <a:t>Все соли</a:t>
            </a:r>
            <a:r>
              <a:rPr lang="ru-RU" sz="2000" smtClean="0">
                <a:solidFill>
                  <a:schemeClr val="accent2"/>
                </a:solidFill>
              </a:rPr>
              <a:t> </a:t>
            </a:r>
            <a:r>
              <a:rPr lang="ru-RU" sz="2000" b="1" smtClean="0">
                <a:solidFill>
                  <a:srgbClr val="006600"/>
                </a:solidFill>
              </a:rPr>
              <a:t>– ионные соединения, сильные электролиты</a:t>
            </a:r>
            <a:r>
              <a:rPr lang="ru-RU" sz="2000" b="1" smtClean="0">
                <a:solidFill>
                  <a:schemeClr val="accent2"/>
                </a:solidFill>
              </a:rPr>
              <a:t/>
            </a:r>
            <a:br>
              <a:rPr lang="ru-RU" sz="2000" b="1" smtClean="0">
                <a:solidFill>
                  <a:schemeClr val="accent2"/>
                </a:solidFill>
              </a:rPr>
            </a:br>
            <a:endParaRPr lang="ru-RU" sz="2000" b="1" smtClean="0">
              <a:solidFill>
                <a:schemeClr val="accent2"/>
              </a:solidFill>
            </a:endParaRPr>
          </a:p>
        </p:txBody>
      </p:sp>
      <p:graphicFrame>
        <p:nvGraphicFramePr>
          <p:cNvPr id="9290" name="Group 74"/>
          <p:cNvGraphicFramePr>
            <a:graphicFrameLocks noGrp="1"/>
          </p:cNvGraphicFramePr>
          <p:nvPr>
            <p:ph type="tbl" idx="1"/>
          </p:nvPr>
        </p:nvGraphicFramePr>
        <p:xfrm>
          <a:off x="0" y="908050"/>
          <a:ext cx="8893175" cy="6022848"/>
        </p:xfrm>
        <a:graphic>
          <a:graphicData uri="http://schemas.openxmlformats.org/drawingml/2006/table">
            <a:tbl>
              <a:tblPr/>
              <a:tblGrid>
                <a:gridCol w="369888"/>
                <a:gridCol w="8523287"/>
              </a:tblGrid>
              <a:tr h="1225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Соль (р, м, н) +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 кислота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→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соль +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кислота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 (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↓ или ↑)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2H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 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SiO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2-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→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SiO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↓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СаСО</a:t>
                      </a:r>
                      <a:r>
                        <a:rPr kumimoji="0" lang="ru-RU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+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2Н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→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2+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</a:t>
                      </a:r>
                      <a:r>
                        <a:rPr kumimoji="0" lang="ru-RU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 + СО</a:t>
                      </a:r>
                      <a:r>
                        <a:rPr kumimoji="0" lang="ru-RU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↑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 солями (н, м) реагируют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только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сильные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кислоты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8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Соль (р) +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щелочь (р) →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основание ↓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 соль (р или ↓)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Fe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3+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+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3OH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→ Fe(OH)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↓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0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Соль (р) + соль (р) → соль ↓ + соль (р)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Pb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2+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+2I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→PbI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↓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ярко-желтый осадок, </a:t>
                      </a:r>
                      <a:r>
                        <a:rPr kumimoji="0" lang="ru-RU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не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растворимый в к-тах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Соль (р) +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металл →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соль (р) +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металл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ОВР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Pb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2+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+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Zn →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Zn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2+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+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Pb↓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*Металл вытесняет металлы, </a:t>
                      </a:r>
                      <a:r>
                        <a:rPr kumimoji="0" lang="ru-RU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следующие за ним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ряду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активности,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из растворов их солей.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pPr eaLnBrk="1" hangingPunct="1"/>
            <a:r>
              <a:rPr lang="ru-RU" sz="2000" smtClean="0">
                <a:solidFill>
                  <a:schemeClr val="accent2"/>
                </a:solidFill>
              </a:rPr>
              <a:t>Выберите из перечня веществ </a:t>
            </a:r>
            <a:r>
              <a:rPr lang="ru-RU" sz="2000" b="1" smtClean="0">
                <a:solidFill>
                  <a:srgbClr val="006600"/>
                </a:solidFill>
              </a:rPr>
              <a:t>соль</a:t>
            </a:r>
            <a:r>
              <a:rPr lang="ru-RU" sz="2000" b="1" u="sng" smtClean="0">
                <a:solidFill>
                  <a:srgbClr val="006600"/>
                </a:solidFill>
              </a:rPr>
              <a:t> </a:t>
            </a:r>
            <a:br>
              <a:rPr lang="ru-RU" sz="2000" b="1" u="sng" smtClean="0">
                <a:solidFill>
                  <a:srgbClr val="006600"/>
                </a:solidFill>
              </a:rPr>
            </a:br>
            <a:r>
              <a:rPr lang="ru-RU" sz="2000" smtClean="0">
                <a:solidFill>
                  <a:schemeClr val="accent2"/>
                </a:solidFill>
              </a:rPr>
              <a:t>Напишите для нее уравнения </a:t>
            </a:r>
            <a:r>
              <a:rPr lang="ru-RU" sz="2000" u="sng" smtClean="0">
                <a:solidFill>
                  <a:schemeClr val="accent2"/>
                </a:solidFill>
              </a:rPr>
              <a:t>возможных </a:t>
            </a:r>
            <a:r>
              <a:rPr lang="ru-RU" sz="2000" smtClean="0">
                <a:solidFill>
                  <a:schemeClr val="accent2"/>
                </a:solidFill>
              </a:rPr>
              <a:t>реакций</a:t>
            </a:r>
            <a:br>
              <a:rPr lang="ru-RU" sz="2000" smtClean="0">
                <a:solidFill>
                  <a:schemeClr val="accent2"/>
                </a:solidFill>
              </a:rPr>
            </a:br>
            <a:r>
              <a:rPr lang="ru-RU" sz="2000" smtClean="0">
                <a:solidFill>
                  <a:schemeClr val="accent2"/>
                </a:solidFill>
              </a:rPr>
              <a:t>с  перечисленными ниже веществами: </a:t>
            </a:r>
            <a:br>
              <a:rPr lang="ru-RU" sz="2000" smtClean="0">
                <a:solidFill>
                  <a:schemeClr val="accent2"/>
                </a:solidFill>
              </a:rPr>
            </a:br>
            <a:r>
              <a:rPr lang="ru-RU" sz="2000" b="1" smtClean="0">
                <a:solidFill>
                  <a:schemeClr val="accent2"/>
                </a:solidFill>
              </a:rPr>
              <a:t>вода, оксид серы (</a:t>
            </a:r>
            <a:r>
              <a:rPr lang="en-US" sz="2000" b="1" smtClean="0">
                <a:solidFill>
                  <a:schemeClr val="accent2"/>
                </a:solidFill>
              </a:rPr>
              <a:t>VI)</a:t>
            </a:r>
            <a:r>
              <a:rPr lang="ru-RU" sz="2000" b="1" smtClean="0">
                <a:solidFill>
                  <a:schemeClr val="accent2"/>
                </a:solidFill>
              </a:rPr>
              <a:t>, серная кислота, гидроксид натрия, сульфат меди (</a:t>
            </a:r>
            <a:r>
              <a:rPr lang="en-US" sz="2000" b="1" smtClean="0">
                <a:solidFill>
                  <a:schemeClr val="accent2"/>
                </a:solidFill>
              </a:rPr>
              <a:t>II)</a:t>
            </a:r>
            <a:r>
              <a:rPr lang="ru-RU" sz="2000" b="1" smtClean="0">
                <a:solidFill>
                  <a:schemeClr val="accent2"/>
                </a:solidFill>
              </a:rPr>
              <a:t>, железо, хлорид натрия, нитрат серебра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ru-RU" sz="2400" b="1" smtClean="0"/>
              <a:t>Генетическая связь неорганических веществ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/>
          <a:p>
            <a:pPr eaLnBrk="1" hangingPunct="1"/>
            <a:r>
              <a:rPr lang="ru-RU" sz="2000" b="1" u="sng" smtClean="0">
                <a:solidFill>
                  <a:schemeClr val="accent2"/>
                </a:solidFill>
              </a:rPr>
              <a:t>Металл</a:t>
            </a:r>
          </a:p>
          <a:p>
            <a:pPr eaLnBrk="1" hangingPunct="1"/>
            <a:endParaRPr lang="ru-RU" sz="2000" b="1" u="sng" smtClean="0">
              <a:solidFill>
                <a:schemeClr val="accent2"/>
              </a:solidFill>
            </a:endParaRPr>
          </a:p>
          <a:p>
            <a:pPr eaLnBrk="1" hangingPunct="1"/>
            <a:endParaRPr lang="ru-RU" sz="2000" b="1" u="sng" smtClean="0">
              <a:solidFill>
                <a:schemeClr val="accent2"/>
              </a:solidFill>
            </a:endParaRPr>
          </a:p>
          <a:p>
            <a:pPr eaLnBrk="1" hangingPunct="1"/>
            <a:r>
              <a:rPr lang="ru-RU" sz="2000" b="1" smtClean="0">
                <a:solidFill>
                  <a:schemeClr val="accent2"/>
                </a:solidFill>
              </a:rPr>
              <a:t>Основный оксид</a:t>
            </a:r>
          </a:p>
          <a:p>
            <a:pPr eaLnBrk="1" hangingPunct="1"/>
            <a:endParaRPr lang="ru-RU" sz="2000" b="1" smtClean="0">
              <a:solidFill>
                <a:schemeClr val="accent2"/>
              </a:solidFill>
            </a:endParaRPr>
          </a:p>
          <a:p>
            <a:pPr eaLnBrk="1" hangingPunct="1"/>
            <a:endParaRPr lang="ru-RU" sz="2000" b="1" smtClean="0">
              <a:solidFill>
                <a:schemeClr val="accent2"/>
              </a:solidFill>
            </a:endParaRPr>
          </a:p>
          <a:p>
            <a:pPr eaLnBrk="1" hangingPunct="1"/>
            <a:endParaRPr lang="ru-RU" sz="2000" b="1" smtClean="0">
              <a:solidFill>
                <a:schemeClr val="accent2"/>
              </a:solidFill>
            </a:endParaRPr>
          </a:p>
          <a:p>
            <a:pPr eaLnBrk="1" hangingPunct="1"/>
            <a:r>
              <a:rPr lang="ru-RU" sz="2000" b="1" smtClean="0">
                <a:solidFill>
                  <a:schemeClr val="accent2"/>
                </a:solidFill>
              </a:rPr>
              <a:t>Основание</a:t>
            </a:r>
          </a:p>
          <a:p>
            <a:pPr eaLnBrk="1" hangingPunct="1"/>
            <a:endParaRPr lang="ru-RU" sz="2000" b="1" smtClean="0">
              <a:solidFill>
                <a:schemeClr val="accent2"/>
              </a:solidFill>
            </a:endParaRPr>
          </a:p>
          <a:p>
            <a:pPr eaLnBrk="1" hangingPunct="1"/>
            <a:endParaRPr lang="ru-RU" sz="2000" b="1" smtClean="0">
              <a:solidFill>
                <a:schemeClr val="accent2"/>
              </a:solidFill>
            </a:endParaRPr>
          </a:p>
          <a:p>
            <a:pPr eaLnBrk="1" hangingPunct="1"/>
            <a:endParaRPr lang="ru-RU" sz="2000" b="1" smtClean="0">
              <a:solidFill>
                <a:schemeClr val="accent2"/>
              </a:solidFill>
            </a:endParaRPr>
          </a:p>
          <a:p>
            <a:pPr eaLnBrk="1" hangingPunct="1"/>
            <a:r>
              <a:rPr lang="ru-RU" sz="2000" b="1" smtClean="0">
                <a:solidFill>
                  <a:srgbClr val="006600"/>
                </a:solidFill>
              </a:rPr>
              <a:t>Соль</a:t>
            </a:r>
          </a:p>
          <a:p>
            <a:pPr eaLnBrk="1" hangingPunct="1"/>
            <a:endParaRPr lang="ru-RU" sz="2000" b="1" smtClean="0">
              <a:solidFill>
                <a:schemeClr val="accent2"/>
              </a:solidFill>
            </a:endParaRPr>
          </a:p>
          <a:p>
            <a:pPr eaLnBrk="1" hangingPunct="1"/>
            <a:endParaRPr lang="ru-RU" sz="2000" b="1" smtClean="0">
              <a:solidFill>
                <a:schemeClr val="accent2"/>
              </a:solidFill>
            </a:endParaRPr>
          </a:p>
          <a:p>
            <a:pPr eaLnBrk="1" hangingPunct="1"/>
            <a:endParaRPr lang="ru-RU" sz="2000" b="1" smtClean="0">
              <a:solidFill>
                <a:schemeClr val="accent2"/>
              </a:solidFill>
            </a:endParaRPr>
          </a:p>
        </p:txBody>
      </p:sp>
      <p:sp>
        <p:nvSpPr>
          <p:cNvPr id="1536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/>
          <a:p>
            <a:pPr eaLnBrk="1" hangingPunct="1"/>
            <a:r>
              <a:rPr lang="ru-RU" sz="2000" b="1" u="sng" smtClean="0">
                <a:solidFill>
                  <a:srgbClr val="FF0000"/>
                </a:solidFill>
              </a:rPr>
              <a:t>Неметалл</a:t>
            </a:r>
          </a:p>
          <a:p>
            <a:pPr eaLnBrk="1" hangingPunct="1"/>
            <a:endParaRPr lang="ru-RU" sz="2000" b="1" u="sng" smtClean="0">
              <a:solidFill>
                <a:srgbClr val="FF0000"/>
              </a:solidFill>
            </a:endParaRPr>
          </a:p>
          <a:p>
            <a:pPr eaLnBrk="1" hangingPunct="1"/>
            <a:endParaRPr lang="ru-RU" sz="2000" b="1" u="sng" smtClean="0">
              <a:solidFill>
                <a:srgbClr val="FF0000"/>
              </a:solidFill>
            </a:endParaRPr>
          </a:p>
          <a:p>
            <a:pPr eaLnBrk="1" hangingPunct="1"/>
            <a:r>
              <a:rPr lang="ru-RU" sz="2000" b="1" smtClean="0">
                <a:solidFill>
                  <a:srgbClr val="FF0000"/>
                </a:solidFill>
              </a:rPr>
              <a:t>Кислотный оксид</a:t>
            </a:r>
          </a:p>
          <a:p>
            <a:pPr eaLnBrk="1" hangingPunct="1"/>
            <a:endParaRPr lang="ru-RU" sz="2000" b="1" smtClean="0">
              <a:solidFill>
                <a:srgbClr val="FF0000"/>
              </a:solidFill>
            </a:endParaRPr>
          </a:p>
          <a:p>
            <a:pPr eaLnBrk="1" hangingPunct="1"/>
            <a:endParaRPr lang="ru-RU" sz="2000" b="1" smtClean="0">
              <a:solidFill>
                <a:srgbClr val="FF0000"/>
              </a:solidFill>
            </a:endParaRPr>
          </a:p>
          <a:p>
            <a:pPr eaLnBrk="1" hangingPunct="1"/>
            <a:endParaRPr lang="ru-RU" sz="2000" b="1" smtClean="0">
              <a:solidFill>
                <a:srgbClr val="FF0000"/>
              </a:solidFill>
            </a:endParaRPr>
          </a:p>
          <a:p>
            <a:pPr eaLnBrk="1" hangingPunct="1"/>
            <a:r>
              <a:rPr lang="ru-RU" sz="2000" b="1" smtClean="0">
                <a:solidFill>
                  <a:srgbClr val="FF0000"/>
                </a:solidFill>
              </a:rPr>
              <a:t>Кислота</a:t>
            </a:r>
          </a:p>
          <a:p>
            <a:pPr eaLnBrk="1" hangingPunct="1"/>
            <a:endParaRPr lang="ru-RU" sz="2000" b="1" smtClean="0">
              <a:solidFill>
                <a:srgbClr val="FF0000"/>
              </a:solidFill>
            </a:endParaRPr>
          </a:p>
          <a:p>
            <a:pPr eaLnBrk="1" hangingPunct="1"/>
            <a:endParaRPr lang="ru-RU" sz="2000" b="1" smtClean="0">
              <a:solidFill>
                <a:srgbClr val="FF0000"/>
              </a:solidFill>
            </a:endParaRPr>
          </a:p>
          <a:p>
            <a:pPr eaLnBrk="1" hangingPunct="1"/>
            <a:endParaRPr lang="ru-RU" sz="2000" b="1" smtClean="0">
              <a:solidFill>
                <a:srgbClr val="FF0000"/>
              </a:solidFill>
            </a:endParaRPr>
          </a:p>
          <a:p>
            <a:pPr eaLnBrk="1" hangingPunct="1"/>
            <a:r>
              <a:rPr lang="ru-RU" sz="2000" b="1" smtClean="0">
                <a:solidFill>
                  <a:srgbClr val="006600"/>
                </a:solidFill>
              </a:rPr>
              <a:t>Соль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pPr eaLnBrk="1" hangingPunct="1"/>
            <a:r>
              <a:rPr lang="ru-RU" sz="2400" b="1" smtClean="0"/>
              <a:t>Генетическая связь неорганических веществ</a:t>
            </a:r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323850" y="1052513"/>
            <a:ext cx="3671888" cy="557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chemeClr val="accent2"/>
                </a:solidFill>
              </a:rPr>
              <a:t>Са</a:t>
            </a:r>
          </a:p>
          <a:p>
            <a:endParaRPr lang="ru-RU" sz="2400" b="1" u="sng">
              <a:solidFill>
                <a:schemeClr val="accent2"/>
              </a:solidFill>
            </a:endParaRPr>
          </a:p>
          <a:p>
            <a:endParaRPr lang="ru-RU" b="1" u="sng">
              <a:solidFill>
                <a:schemeClr val="accent2"/>
              </a:solidFill>
            </a:endParaRPr>
          </a:p>
          <a:p>
            <a:endParaRPr lang="ru-RU" b="1" u="sng">
              <a:solidFill>
                <a:schemeClr val="accent2"/>
              </a:solidFill>
            </a:endParaRPr>
          </a:p>
          <a:p>
            <a:pPr algn="ctr"/>
            <a:r>
              <a:rPr lang="ru-RU" sz="2400" b="1">
                <a:solidFill>
                  <a:schemeClr val="accent2"/>
                </a:solidFill>
              </a:rPr>
              <a:t>СаО</a:t>
            </a:r>
          </a:p>
          <a:p>
            <a:endParaRPr lang="ru-RU" b="1">
              <a:solidFill>
                <a:schemeClr val="accent2"/>
              </a:solidFill>
            </a:endParaRPr>
          </a:p>
          <a:p>
            <a:endParaRPr lang="ru-RU" b="1">
              <a:solidFill>
                <a:schemeClr val="accent2"/>
              </a:solidFill>
            </a:endParaRPr>
          </a:p>
          <a:p>
            <a:endParaRPr lang="ru-RU" b="1">
              <a:solidFill>
                <a:schemeClr val="accent2"/>
              </a:solidFill>
            </a:endParaRPr>
          </a:p>
          <a:p>
            <a:endParaRPr lang="ru-RU" b="1">
              <a:solidFill>
                <a:schemeClr val="accent2"/>
              </a:solidFill>
            </a:endParaRPr>
          </a:p>
          <a:p>
            <a:pPr algn="ctr"/>
            <a:r>
              <a:rPr lang="ru-RU" sz="2400" b="1">
                <a:solidFill>
                  <a:schemeClr val="accent2"/>
                </a:solidFill>
              </a:rPr>
              <a:t>Са(ОН)</a:t>
            </a:r>
            <a:r>
              <a:rPr lang="ru-RU" sz="2400" b="1" baseline="-25000">
                <a:solidFill>
                  <a:schemeClr val="accent2"/>
                </a:solidFill>
              </a:rPr>
              <a:t>2</a:t>
            </a:r>
            <a:endParaRPr lang="ru-RU" sz="2400" b="1">
              <a:solidFill>
                <a:schemeClr val="accent2"/>
              </a:solidFill>
            </a:endParaRPr>
          </a:p>
          <a:p>
            <a:endParaRPr lang="ru-RU" b="1">
              <a:solidFill>
                <a:schemeClr val="accent2"/>
              </a:solidFill>
            </a:endParaRPr>
          </a:p>
          <a:p>
            <a:endParaRPr lang="ru-RU" b="1">
              <a:solidFill>
                <a:schemeClr val="accent2"/>
              </a:solidFill>
            </a:endParaRPr>
          </a:p>
          <a:p>
            <a:endParaRPr lang="ru-RU" b="1">
              <a:solidFill>
                <a:schemeClr val="accent2"/>
              </a:solidFill>
            </a:endParaRPr>
          </a:p>
          <a:p>
            <a:endParaRPr lang="ru-RU" b="1">
              <a:solidFill>
                <a:schemeClr val="accent2"/>
              </a:solidFill>
            </a:endParaRPr>
          </a:p>
          <a:p>
            <a:pPr algn="ctr"/>
            <a:r>
              <a:rPr lang="ru-RU" sz="2400" b="1">
                <a:solidFill>
                  <a:srgbClr val="006600"/>
                </a:solidFill>
              </a:rPr>
              <a:t>Са</a:t>
            </a:r>
            <a:r>
              <a:rPr lang="en-US" sz="2400" b="1">
                <a:solidFill>
                  <a:srgbClr val="006600"/>
                </a:solidFill>
              </a:rPr>
              <a:t>S</a:t>
            </a:r>
            <a:r>
              <a:rPr lang="ru-RU" sz="2400" b="1">
                <a:solidFill>
                  <a:srgbClr val="006600"/>
                </a:solidFill>
              </a:rPr>
              <a:t>О</a:t>
            </a:r>
            <a:r>
              <a:rPr lang="en-US" sz="2400" b="1" baseline="-25000">
                <a:solidFill>
                  <a:srgbClr val="006600"/>
                </a:solidFill>
              </a:rPr>
              <a:t>4</a:t>
            </a:r>
            <a:endParaRPr lang="ru-RU" sz="2400" b="1">
              <a:solidFill>
                <a:srgbClr val="006600"/>
              </a:solidFill>
            </a:endParaRPr>
          </a:p>
          <a:p>
            <a:endParaRPr lang="ru-RU" sz="2400" b="1">
              <a:solidFill>
                <a:srgbClr val="006600"/>
              </a:solidFill>
            </a:endParaRPr>
          </a:p>
          <a:p>
            <a:endParaRPr lang="ru-RU" b="1">
              <a:solidFill>
                <a:srgbClr val="006600"/>
              </a:solidFill>
            </a:endParaRPr>
          </a:p>
          <a:p>
            <a:endParaRPr lang="ru-RU" b="1">
              <a:solidFill>
                <a:srgbClr val="006600"/>
              </a:solidFill>
            </a:endParaRPr>
          </a:p>
        </p:txBody>
      </p:sp>
      <p:sp>
        <p:nvSpPr>
          <p:cNvPr id="16388" name="Rectangle 6"/>
          <p:cNvSpPr>
            <a:spLocks noChangeArrowheads="1"/>
          </p:cNvSpPr>
          <p:nvPr/>
        </p:nvSpPr>
        <p:spPr bwMode="auto">
          <a:xfrm>
            <a:off x="3851275" y="1125538"/>
            <a:ext cx="45720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S</a:t>
            </a:r>
            <a:endParaRPr lang="ru-RU" sz="2400" b="1">
              <a:solidFill>
                <a:srgbClr val="FF0000"/>
              </a:solidFill>
            </a:endParaRPr>
          </a:p>
          <a:p>
            <a:pPr algn="ctr"/>
            <a:endParaRPr lang="ru-RU" b="1" u="sng">
              <a:solidFill>
                <a:srgbClr val="FF0000"/>
              </a:solidFill>
            </a:endParaRPr>
          </a:p>
          <a:p>
            <a:pPr algn="ctr"/>
            <a:endParaRPr lang="ru-RU" b="1">
              <a:solidFill>
                <a:srgbClr val="FF0000"/>
              </a:solidFill>
            </a:endParaRPr>
          </a:p>
          <a:p>
            <a:pPr algn="ctr"/>
            <a:endParaRPr lang="ru-RU" b="1">
              <a:solidFill>
                <a:srgbClr val="FF0000"/>
              </a:solidFill>
            </a:endParaRPr>
          </a:p>
          <a:p>
            <a:pPr algn="ctr"/>
            <a:r>
              <a:rPr lang="en-US" sz="2400" b="1">
                <a:solidFill>
                  <a:srgbClr val="FF0000"/>
                </a:solidFill>
              </a:rPr>
              <a:t>SO</a:t>
            </a:r>
            <a:r>
              <a:rPr lang="en-US" sz="2400" b="1" baseline="-25000">
                <a:solidFill>
                  <a:srgbClr val="FF0000"/>
                </a:solidFill>
              </a:rPr>
              <a:t>2</a:t>
            </a:r>
            <a:r>
              <a:rPr lang="en-US" sz="2400" b="1">
                <a:solidFill>
                  <a:srgbClr val="FF0000"/>
                </a:solidFill>
                <a:cs typeface="Arial" charset="0"/>
              </a:rPr>
              <a:t>→SO</a:t>
            </a:r>
            <a:r>
              <a:rPr lang="en-US" sz="2400" b="1" baseline="-25000">
                <a:solidFill>
                  <a:srgbClr val="FF0000"/>
                </a:solidFill>
                <a:cs typeface="Arial" charset="0"/>
              </a:rPr>
              <a:t>3</a:t>
            </a:r>
            <a:endParaRPr lang="en-US" sz="2400" b="1">
              <a:solidFill>
                <a:srgbClr val="FF0000"/>
              </a:solidFill>
              <a:cs typeface="Arial" charset="0"/>
            </a:endParaRPr>
          </a:p>
          <a:p>
            <a:pPr algn="ctr"/>
            <a:endParaRPr lang="ru-RU" b="1">
              <a:solidFill>
                <a:srgbClr val="FF0000"/>
              </a:solidFill>
            </a:endParaRPr>
          </a:p>
          <a:p>
            <a:pPr algn="ctr"/>
            <a:endParaRPr lang="ru-RU" b="1">
              <a:solidFill>
                <a:srgbClr val="FF0000"/>
              </a:solidFill>
            </a:endParaRPr>
          </a:p>
          <a:p>
            <a:pPr algn="ctr"/>
            <a:endParaRPr lang="en-US" b="1">
              <a:solidFill>
                <a:srgbClr val="FF0000"/>
              </a:solidFill>
            </a:endParaRPr>
          </a:p>
          <a:p>
            <a:pPr algn="ctr"/>
            <a:endParaRPr lang="en-US" b="1">
              <a:solidFill>
                <a:srgbClr val="FF0000"/>
              </a:solidFill>
            </a:endParaRPr>
          </a:p>
          <a:p>
            <a:pPr algn="ctr"/>
            <a:r>
              <a:rPr lang="en-US" sz="2400" b="1">
                <a:solidFill>
                  <a:srgbClr val="FF0000"/>
                </a:solidFill>
              </a:rPr>
              <a:t>H</a:t>
            </a:r>
            <a:r>
              <a:rPr lang="en-US" sz="2400" b="1" baseline="-25000">
                <a:solidFill>
                  <a:srgbClr val="FF0000"/>
                </a:solidFill>
              </a:rPr>
              <a:t>2</a:t>
            </a:r>
            <a:r>
              <a:rPr lang="en-US" sz="2400" b="1">
                <a:solidFill>
                  <a:srgbClr val="FF0000"/>
                </a:solidFill>
              </a:rPr>
              <a:t>SO</a:t>
            </a:r>
            <a:r>
              <a:rPr lang="en-US" sz="2400" b="1" baseline="-25000">
                <a:solidFill>
                  <a:srgbClr val="FF0000"/>
                </a:solidFill>
              </a:rPr>
              <a:t>4</a:t>
            </a:r>
            <a:endParaRPr lang="ru-RU" sz="2400" b="1">
              <a:solidFill>
                <a:srgbClr val="FF0000"/>
              </a:solidFill>
            </a:endParaRPr>
          </a:p>
          <a:p>
            <a:pPr algn="ctr"/>
            <a:endParaRPr lang="ru-RU" b="1">
              <a:solidFill>
                <a:srgbClr val="FF0000"/>
              </a:solidFill>
            </a:endParaRPr>
          </a:p>
          <a:p>
            <a:pPr algn="ctr"/>
            <a:endParaRPr lang="ru-RU" b="1">
              <a:solidFill>
                <a:srgbClr val="FF0000"/>
              </a:solidFill>
            </a:endParaRPr>
          </a:p>
          <a:p>
            <a:pPr algn="ctr"/>
            <a:endParaRPr lang="ru-RU" b="1">
              <a:solidFill>
                <a:srgbClr val="FF0000"/>
              </a:solidFill>
            </a:endParaRPr>
          </a:p>
          <a:p>
            <a:pPr algn="ctr"/>
            <a:endParaRPr lang="en-US" sz="2400" b="1">
              <a:solidFill>
                <a:srgbClr val="006600"/>
              </a:solidFill>
            </a:endParaRPr>
          </a:p>
          <a:p>
            <a:pPr algn="ctr"/>
            <a:r>
              <a:rPr lang="en-US" sz="2400" b="1">
                <a:solidFill>
                  <a:srgbClr val="006600"/>
                </a:solidFill>
              </a:rPr>
              <a:t>CaSO</a:t>
            </a:r>
            <a:r>
              <a:rPr lang="en-US" sz="2400" b="1" baseline="-25000">
                <a:solidFill>
                  <a:srgbClr val="006600"/>
                </a:solidFill>
              </a:rPr>
              <a:t>4</a:t>
            </a:r>
            <a:endParaRPr lang="en-US" sz="2400" b="1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rgbClr val="006600"/>
                </a:solidFill>
              </a:rPr>
              <a:t>Реакции ионного обмена идут </a:t>
            </a:r>
            <a:br>
              <a:rPr lang="ru-RU" sz="2400" b="1" smtClean="0">
                <a:solidFill>
                  <a:srgbClr val="006600"/>
                </a:solidFill>
              </a:rPr>
            </a:br>
            <a:r>
              <a:rPr lang="ru-RU" sz="2400" b="1" u="sng" smtClean="0">
                <a:solidFill>
                  <a:srgbClr val="006600"/>
                </a:solidFill>
              </a:rPr>
              <a:t>без изменения заряда ионов</a:t>
            </a:r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196975"/>
            <a:ext cx="4244975" cy="49291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000" b="1" smtClean="0">
                <a:solidFill>
                  <a:srgbClr val="FF0000"/>
                </a:solidFill>
              </a:rPr>
              <a:t>В ионном виде </a:t>
            </a:r>
            <a:r>
              <a:rPr lang="ru-RU" sz="2400" b="1" u="sng" smtClean="0">
                <a:solidFill>
                  <a:srgbClr val="FF0000"/>
                </a:solidFill>
              </a:rPr>
              <a:t>не </a:t>
            </a:r>
            <a:r>
              <a:rPr lang="ru-RU" sz="2000" b="1" u="sng" smtClean="0">
                <a:solidFill>
                  <a:srgbClr val="FF0000"/>
                </a:solidFill>
              </a:rPr>
              <a:t>записывают</a:t>
            </a:r>
            <a:endParaRPr lang="en-US" sz="2000" b="1" u="sng" smtClean="0">
              <a:solidFill>
                <a:srgbClr val="FF0000"/>
              </a:solidFill>
            </a:endParaRPr>
          </a:p>
          <a:p>
            <a:pPr eaLnBrk="1" hangingPunct="1"/>
            <a:endParaRPr lang="ru-RU" sz="2000" b="1" u="sng" smtClean="0">
              <a:solidFill>
                <a:srgbClr val="006600"/>
              </a:solidFill>
            </a:endParaRPr>
          </a:p>
          <a:p>
            <a:pPr eaLnBrk="1" hangingPunct="1"/>
            <a:r>
              <a:rPr lang="ru-RU" sz="2000" b="1" u="sng" smtClean="0">
                <a:solidFill>
                  <a:srgbClr val="006600"/>
                </a:solidFill>
              </a:rPr>
              <a:t>слабые электролиты</a:t>
            </a:r>
            <a:r>
              <a:rPr lang="ru-RU" sz="2000" b="1" smtClean="0">
                <a:solidFill>
                  <a:srgbClr val="006600"/>
                </a:solidFill>
              </a:rPr>
              <a:t>:</a:t>
            </a:r>
            <a:r>
              <a:rPr lang="ru-RU" sz="2000" b="1" smtClean="0"/>
              <a:t> </a:t>
            </a:r>
            <a:r>
              <a:rPr lang="ru-RU" sz="2000" b="1" smtClean="0">
                <a:solidFill>
                  <a:srgbClr val="006600"/>
                </a:solidFill>
              </a:rPr>
              <a:t>Н</a:t>
            </a:r>
            <a:r>
              <a:rPr lang="ru-RU" sz="2000" b="1" baseline="-25000" smtClean="0">
                <a:solidFill>
                  <a:srgbClr val="006600"/>
                </a:solidFill>
              </a:rPr>
              <a:t>2</a:t>
            </a:r>
            <a:r>
              <a:rPr lang="ru-RU" sz="2000" b="1" smtClean="0">
                <a:solidFill>
                  <a:srgbClr val="006600"/>
                </a:solidFill>
              </a:rPr>
              <a:t>О,</a:t>
            </a:r>
            <a:r>
              <a:rPr lang="ru-RU" sz="2000" b="1" smtClean="0"/>
              <a:t> </a:t>
            </a:r>
            <a:r>
              <a:rPr lang="ru-RU" sz="2000" b="1" smtClean="0">
                <a:solidFill>
                  <a:srgbClr val="FF0066"/>
                </a:solidFill>
              </a:rPr>
              <a:t>Н</a:t>
            </a:r>
            <a:r>
              <a:rPr lang="ru-RU" sz="2000" b="1" baseline="-25000" smtClean="0">
                <a:solidFill>
                  <a:srgbClr val="FF0066"/>
                </a:solidFill>
              </a:rPr>
              <a:t>2</a:t>
            </a:r>
            <a:r>
              <a:rPr lang="ru-RU" sz="2000" b="1" smtClean="0">
                <a:solidFill>
                  <a:srgbClr val="FF0066"/>
                </a:solidFill>
              </a:rPr>
              <a:t>СО</a:t>
            </a:r>
            <a:r>
              <a:rPr lang="ru-RU" sz="2000" b="1" baseline="-25000" smtClean="0">
                <a:solidFill>
                  <a:srgbClr val="FF0066"/>
                </a:solidFill>
              </a:rPr>
              <a:t>3</a:t>
            </a:r>
            <a:r>
              <a:rPr lang="ru-RU" sz="2000" b="1" smtClean="0">
                <a:solidFill>
                  <a:srgbClr val="FF0066"/>
                </a:solidFill>
              </a:rPr>
              <a:t>, </a:t>
            </a:r>
            <a:r>
              <a:rPr lang="en-US" sz="2000" b="1" smtClean="0">
                <a:solidFill>
                  <a:srgbClr val="FF0066"/>
                </a:solidFill>
              </a:rPr>
              <a:t>HF</a:t>
            </a:r>
            <a:r>
              <a:rPr lang="ru-RU" sz="2000" b="1" smtClean="0">
                <a:solidFill>
                  <a:srgbClr val="FF0066"/>
                </a:solidFill>
              </a:rPr>
              <a:t>, </a:t>
            </a:r>
            <a:r>
              <a:rPr lang="en-US" sz="2000" b="1" smtClean="0">
                <a:solidFill>
                  <a:srgbClr val="FF0066"/>
                </a:solidFill>
              </a:rPr>
              <a:t>H</a:t>
            </a:r>
            <a:r>
              <a:rPr lang="ru-RU" sz="2000" b="1" baseline="-25000" smtClean="0">
                <a:solidFill>
                  <a:srgbClr val="FF0066"/>
                </a:solidFill>
              </a:rPr>
              <a:t>2</a:t>
            </a:r>
            <a:r>
              <a:rPr lang="en-US" sz="2000" b="1" smtClean="0">
                <a:solidFill>
                  <a:srgbClr val="FF0066"/>
                </a:solidFill>
              </a:rPr>
              <a:t>S</a:t>
            </a:r>
            <a:r>
              <a:rPr lang="ru-RU" sz="2000" b="1" smtClean="0">
                <a:solidFill>
                  <a:srgbClr val="FF0066"/>
                </a:solidFill>
              </a:rPr>
              <a:t>, </a:t>
            </a:r>
            <a:r>
              <a:rPr lang="en-US" sz="2000" b="1" smtClean="0">
                <a:solidFill>
                  <a:srgbClr val="FF0066"/>
                </a:solidFill>
              </a:rPr>
              <a:t>HNO</a:t>
            </a:r>
            <a:r>
              <a:rPr lang="en-US" sz="2000" b="1" baseline="-25000" smtClean="0">
                <a:solidFill>
                  <a:srgbClr val="FF0066"/>
                </a:solidFill>
              </a:rPr>
              <a:t>2</a:t>
            </a:r>
            <a:r>
              <a:rPr lang="en-US" sz="2000" b="1" smtClean="0">
                <a:solidFill>
                  <a:srgbClr val="FF0066"/>
                </a:solidFill>
              </a:rPr>
              <a:t>, H</a:t>
            </a:r>
            <a:r>
              <a:rPr lang="ru-RU" sz="2000" b="1" baseline="-25000" smtClean="0">
                <a:solidFill>
                  <a:srgbClr val="FF0066"/>
                </a:solidFill>
              </a:rPr>
              <a:t>2</a:t>
            </a:r>
            <a:r>
              <a:rPr lang="en-US" sz="2000" b="1" smtClean="0">
                <a:solidFill>
                  <a:srgbClr val="FF0066"/>
                </a:solidFill>
              </a:rPr>
              <a:t>SiO</a:t>
            </a:r>
            <a:r>
              <a:rPr lang="ru-RU" sz="2000" b="1" baseline="-25000" smtClean="0">
                <a:solidFill>
                  <a:srgbClr val="FF0066"/>
                </a:solidFill>
              </a:rPr>
              <a:t>3</a:t>
            </a:r>
            <a:r>
              <a:rPr lang="ru-RU" sz="2000" b="1" smtClean="0">
                <a:solidFill>
                  <a:srgbClr val="FF0066"/>
                </a:solidFill>
              </a:rPr>
              <a:t>,</a:t>
            </a:r>
            <a:r>
              <a:rPr lang="ru-RU" sz="2000" b="1" smtClean="0"/>
              <a:t>  </a:t>
            </a:r>
            <a:r>
              <a:rPr lang="ru-RU" sz="2000" b="1" smtClean="0">
                <a:solidFill>
                  <a:srgbClr val="FF0066"/>
                </a:solidFill>
              </a:rPr>
              <a:t>СН</a:t>
            </a:r>
            <a:r>
              <a:rPr lang="ru-RU" sz="2000" b="1" baseline="-25000" smtClean="0">
                <a:solidFill>
                  <a:srgbClr val="FF0066"/>
                </a:solidFill>
              </a:rPr>
              <a:t>3</a:t>
            </a:r>
            <a:r>
              <a:rPr lang="ru-RU" sz="2000" b="1" smtClean="0">
                <a:solidFill>
                  <a:srgbClr val="FF0066"/>
                </a:solidFill>
              </a:rPr>
              <a:t>СООН</a:t>
            </a:r>
            <a:r>
              <a:rPr lang="en-US" sz="2000" b="1" smtClean="0">
                <a:solidFill>
                  <a:srgbClr val="FF0066"/>
                </a:solidFill>
              </a:rPr>
              <a:t>,</a:t>
            </a:r>
            <a:r>
              <a:rPr lang="en-US" sz="2000" b="1" smtClean="0"/>
              <a:t> </a:t>
            </a:r>
            <a:r>
              <a:rPr lang="en-US" sz="2000" b="1" smtClean="0">
                <a:solidFill>
                  <a:schemeClr val="accent2"/>
                </a:solidFill>
              </a:rPr>
              <a:t>NH</a:t>
            </a:r>
            <a:r>
              <a:rPr lang="en-US" sz="2000" b="1" baseline="-25000" smtClean="0">
                <a:solidFill>
                  <a:schemeClr val="accent2"/>
                </a:solidFill>
              </a:rPr>
              <a:t>4</a:t>
            </a:r>
            <a:r>
              <a:rPr lang="en-US" sz="2000" b="1" smtClean="0">
                <a:solidFill>
                  <a:schemeClr val="accent2"/>
                </a:solidFill>
              </a:rPr>
              <a:t>OH</a:t>
            </a:r>
            <a:endParaRPr lang="ru-RU" sz="2000" b="1" u="sng" smtClean="0">
              <a:solidFill>
                <a:schemeClr val="accent2"/>
              </a:solidFill>
            </a:endParaRPr>
          </a:p>
          <a:p>
            <a:pPr eaLnBrk="1" hangingPunct="1"/>
            <a:r>
              <a:rPr lang="ru-RU" sz="2000" b="1" u="sng" smtClean="0">
                <a:solidFill>
                  <a:srgbClr val="FF0066"/>
                </a:solidFill>
              </a:rPr>
              <a:t>Н</a:t>
            </a:r>
            <a:r>
              <a:rPr lang="en-US" sz="2000" b="1" u="sng" baseline="-25000" smtClean="0">
                <a:solidFill>
                  <a:srgbClr val="FF0066"/>
                </a:solidFill>
              </a:rPr>
              <a:t>2</a:t>
            </a:r>
            <a:r>
              <a:rPr lang="ru-RU" sz="2000" b="1" u="sng" smtClean="0">
                <a:solidFill>
                  <a:srgbClr val="FF0066"/>
                </a:solidFill>
              </a:rPr>
              <a:t>СО</a:t>
            </a:r>
            <a:r>
              <a:rPr lang="en-US" sz="2000" b="1" u="sng" baseline="-25000" smtClean="0">
                <a:solidFill>
                  <a:srgbClr val="FF0066"/>
                </a:solidFill>
              </a:rPr>
              <a:t>3</a:t>
            </a:r>
            <a:r>
              <a:rPr lang="ru-RU" sz="2000" b="1" u="sng" smtClean="0"/>
              <a:t>  </a:t>
            </a:r>
            <a:r>
              <a:rPr lang="ru-RU" sz="2000" b="1" u="sng" smtClean="0">
                <a:solidFill>
                  <a:srgbClr val="006600"/>
                </a:solidFill>
              </a:rPr>
              <a:t>в продуктах</a:t>
            </a:r>
            <a:r>
              <a:rPr lang="ru-RU" sz="2000" b="1" u="sng" smtClean="0"/>
              <a:t> </a:t>
            </a:r>
            <a:r>
              <a:rPr lang="ru-RU" sz="2000" b="1" smtClean="0">
                <a:solidFill>
                  <a:srgbClr val="006600"/>
                </a:solidFill>
              </a:rPr>
              <a:t>записывают как</a:t>
            </a:r>
            <a:r>
              <a:rPr lang="ru-RU" sz="2000" b="1" smtClean="0"/>
              <a:t> </a:t>
            </a:r>
            <a:r>
              <a:rPr lang="ru-RU" sz="2000" b="1" smtClean="0">
                <a:solidFill>
                  <a:srgbClr val="FF0066"/>
                </a:solidFill>
              </a:rPr>
              <a:t>Н</a:t>
            </a:r>
            <a:r>
              <a:rPr lang="en-US" sz="2000" b="1" baseline="-25000" smtClean="0">
                <a:solidFill>
                  <a:srgbClr val="FF0066"/>
                </a:solidFill>
              </a:rPr>
              <a:t>2</a:t>
            </a:r>
            <a:r>
              <a:rPr lang="ru-RU" sz="2000" b="1" smtClean="0">
                <a:solidFill>
                  <a:srgbClr val="FF0066"/>
                </a:solidFill>
              </a:rPr>
              <a:t>О + СО</a:t>
            </a:r>
            <a:r>
              <a:rPr lang="en-US" sz="2000" b="1" baseline="-25000" smtClean="0">
                <a:solidFill>
                  <a:srgbClr val="FF0066"/>
                </a:solidFill>
              </a:rPr>
              <a:t>2</a:t>
            </a:r>
            <a:r>
              <a:rPr lang="ru-RU" sz="2000" b="1" smtClean="0">
                <a:solidFill>
                  <a:srgbClr val="FF0066"/>
                </a:solidFill>
              </a:rPr>
              <a:t>↑</a:t>
            </a:r>
            <a:r>
              <a:rPr lang="ru-RU" sz="2000" b="1" smtClean="0"/>
              <a:t> </a:t>
            </a:r>
            <a:endParaRPr lang="en-US" sz="2000" b="1" u="sng" smtClean="0"/>
          </a:p>
          <a:p>
            <a:pPr eaLnBrk="1" hangingPunct="1"/>
            <a:r>
              <a:rPr lang="en-US" sz="2000" b="1" u="sng" smtClean="0">
                <a:solidFill>
                  <a:srgbClr val="FF0066"/>
                </a:solidFill>
              </a:rPr>
              <a:t>H</a:t>
            </a:r>
            <a:r>
              <a:rPr lang="en-US" sz="2000" b="1" u="sng" baseline="-25000" smtClean="0">
                <a:solidFill>
                  <a:srgbClr val="FF0066"/>
                </a:solidFill>
              </a:rPr>
              <a:t>2</a:t>
            </a:r>
            <a:r>
              <a:rPr lang="en-US" sz="2000" b="1" u="sng" smtClean="0">
                <a:solidFill>
                  <a:srgbClr val="FF0066"/>
                </a:solidFill>
              </a:rPr>
              <a:t>SO</a:t>
            </a:r>
            <a:r>
              <a:rPr lang="en-US" sz="2000" b="1" u="sng" baseline="-25000" smtClean="0">
                <a:solidFill>
                  <a:srgbClr val="FF0066"/>
                </a:solidFill>
              </a:rPr>
              <a:t>3</a:t>
            </a:r>
            <a:r>
              <a:rPr lang="ru-RU" sz="2000" b="1" u="sng" smtClean="0"/>
              <a:t> </a:t>
            </a:r>
            <a:r>
              <a:rPr lang="ru-RU" sz="2000" b="1" u="sng" smtClean="0">
                <a:solidFill>
                  <a:srgbClr val="006600"/>
                </a:solidFill>
              </a:rPr>
              <a:t>в продуктах</a:t>
            </a:r>
            <a:r>
              <a:rPr lang="ru-RU" sz="2000" b="1" smtClean="0"/>
              <a:t> </a:t>
            </a:r>
            <a:r>
              <a:rPr lang="en-US" sz="2000" b="1" smtClean="0"/>
              <a:t> </a:t>
            </a:r>
            <a:r>
              <a:rPr lang="ru-RU" sz="2000" b="1" smtClean="0">
                <a:solidFill>
                  <a:srgbClr val="FF0066"/>
                </a:solidFill>
              </a:rPr>
              <a:t>Н</a:t>
            </a:r>
            <a:r>
              <a:rPr lang="en-US" sz="2000" b="1" baseline="-25000" smtClean="0">
                <a:solidFill>
                  <a:srgbClr val="FF0066"/>
                </a:solidFill>
              </a:rPr>
              <a:t>2</a:t>
            </a:r>
            <a:r>
              <a:rPr lang="ru-RU" sz="2000" b="1" smtClean="0">
                <a:solidFill>
                  <a:srgbClr val="FF0066"/>
                </a:solidFill>
              </a:rPr>
              <a:t>О+</a:t>
            </a:r>
            <a:r>
              <a:rPr lang="en-US" sz="2000" b="1" smtClean="0">
                <a:solidFill>
                  <a:srgbClr val="FF0066"/>
                </a:solidFill>
              </a:rPr>
              <a:t>S</a:t>
            </a:r>
            <a:r>
              <a:rPr lang="ru-RU" sz="2000" b="1" smtClean="0">
                <a:solidFill>
                  <a:srgbClr val="FF0066"/>
                </a:solidFill>
              </a:rPr>
              <a:t>О</a:t>
            </a:r>
            <a:r>
              <a:rPr lang="en-US" sz="2000" b="1" baseline="-25000" smtClean="0">
                <a:solidFill>
                  <a:srgbClr val="FF0066"/>
                </a:solidFill>
              </a:rPr>
              <a:t>2</a:t>
            </a:r>
            <a:r>
              <a:rPr lang="ru-RU" sz="2000" b="1" smtClean="0">
                <a:solidFill>
                  <a:srgbClr val="FF0066"/>
                </a:solidFill>
              </a:rPr>
              <a:t>↑</a:t>
            </a:r>
            <a:endParaRPr lang="en-US" sz="2000" b="1" u="sng" smtClean="0">
              <a:solidFill>
                <a:srgbClr val="FF0066"/>
              </a:solidFill>
            </a:endParaRPr>
          </a:p>
          <a:p>
            <a:pPr eaLnBrk="1" hangingPunct="1"/>
            <a:r>
              <a:rPr lang="en-US" sz="2000" b="1" u="sng" smtClean="0">
                <a:solidFill>
                  <a:schemeClr val="accent2"/>
                </a:solidFill>
              </a:rPr>
              <a:t>NH</a:t>
            </a:r>
            <a:r>
              <a:rPr lang="en-US" sz="2000" b="1" u="sng" baseline="-25000" smtClean="0">
                <a:solidFill>
                  <a:schemeClr val="accent2"/>
                </a:solidFill>
              </a:rPr>
              <a:t>4</a:t>
            </a:r>
            <a:r>
              <a:rPr lang="en-US" sz="2000" b="1" u="sng" smtClean="0">
                <a:solidFill>
                  <a:schemeClr val="accent2"/>
                </a:solidFill>
              </a:rPr>
              <a:t>OH</a:t>
            </a:r>
            <a:r>
              <a:rPr lang="ru-RU" sz="2000" b="1" u="sng" smtClean="0"/>
              <a:t> </a:t>
            </a:r>
            <a:r>
              <a:rPr lang="ru-RU" sz="2000" b="1" u="sng" smtClean="0">
                <a:solidFill>
                  <a:srgbClr val="006600"/>
                </a:solidFill>
              </a:rPr>
              <a:t>в продуктах</a:t>
            </a:r>
            <a:r>
              <a:rPr lang="ru-RU" sz="2000" b="1" smtClean="0"/>
              <a:t> </a:t>
            </a:r>
            <a:r>
              <a:rPr lang="en-US" sz="2000" b="1" smtClean="0">
                <a:solidFill>
                  <a:schemeClr val="accent2"/>
                </a:solidFill>
              </a:rPr>
              <a:t>NH</a:t>
            </a:r>
            <a:r>
              <a:rPr lang="en-US" sz="2000" b="1" baseline="-25000" smtClean="0">
                <a:solidFill>
                  <a:schemeClr val="accent2"/>
                </a:solidFill>
              </a:rPr>
              <a:t>3</a:t>
            </a:r>
            <a:r>
              <a:rPr lang="ru-RU" sz="2000" b="1" smtClean="0">
                <a:solidFill>
                  <a:schemeClr val="accent2"/>
                </a:solidFill>
              </a:rPr>
              <a:t>↑+</a:t>
            </a:r>
            <a:r>
              <a:rPr lang="en-US" sz="2000" b="1" smtClean="0">
                <a:solidFill>
                  <a:schemeClr val="accent2"/>
                </a:solidFill>
              </a:rPr>
              <a:t>H</a:t>
            </a:r>
            <a:r>
              <a:rPr lang="en-US" sz="2000" b="1" baseline="-25000" smtClean="0">
                <a:solidFill>
                  <a:schemeClr val="accent2"/>
                </a:solidFill>
              </a:rPr>
              <a:t>2</a:t>
            </a:r>
            <a:r>
              <a:rPr lang="en-US" sz="2000" b="1" smtClean="0">
                <a:solidFill>
                  <a:schemeClr val="accent2"/>
                </a:solidFill>
              </a:rPr>
              <a:t>O</a:t>
            </a:r>
            <a:endParaRPr lang="ru-RU" sz="2000" b="1" smtClean="0">
              <a:solidFill>
                <a:schemeClr val="accent2"/>
              </a:solidFill>
            </a:endParaRPr>
          </a:p>
          <a:p>
            <a:pPr eaLnBrk="1" hangingPunct="1"/>
            <a:r>
              <a:rPr lang="ru-RU" sz="2000" b="1" smtClean="0">
                <a:solidFill>
                  <a:srgbClr val="A50021"/>
                </a:solidFill>
              </a:rPr>
              <a:t>нерастворимые вещества (н)</a:t>
            </a:r>
          </a:p>
          <a:p>
            <a:pPr eaLnBrk="1" hangingPunct="1"/>
            <a:r>
              <a:rPr lang="ru-RU" sz="2000" b="1" smtClean="0">
                <a:solidFill>
                  <a:srgbClr val="A50021"/>
                </a:solidFill>
              </a:rPr>
              <a:t>малорастворимые вещества</a:t>
            </a:r>
            <a:r>
              <a:rPr lang="ru-RU" sz="2000" b="1" smtClean="0"/>
              <a:t> </a:t>
            </a:r>
            <a:r>
              <a:rPr lang="ru-RU" sz="2000" b="1" u="sng" smtClean="0">
                <a:solidFill>
                  <a:srgbClr val="A50021"/>
                </a:solidFill>
              </a:rPr>
              <a:t>(м)</a:t>
            </a:r>
            <a:r>
              <a:rPr lang="ru-RU" sz="2000" b="1" smtClean="0">
                <a:solidFill>
                  <a:srgbClr val="A50021"/>
                </a:solidFill>
              </a:rPr>
              <a:t>, если они</a:t>
            </a:r>
            <a:r>
              <a:rPr lang="ru-RU" sz="2000" b="1" smtClean="0"/>
              <a:t> </a:t>
            </a:r>
            <a:r>
              <a:rPr lang="ru-RU" sz="2000" b="1" smtClean="0">
                <a:solidFill>
                  <a:srgbClr val="A50021"/>
                </a:solidFill>
              </a:rPr>
              <a:t>– </a:t>
            </a:r>
            <a:r>
              <a:rPr lang="ru-RU" sz="2000" b="1" u="sng" smtClean="0">
                <a:solidFill>
                  <a:srgbClr val="A50021"/>
                </a:solidFill>
              </a:rPr>
              <a:t>продукты</a:t>
            </a:r>
            <a:r>
              <a:rPr lang="ru-RU" sz="2000" b="1" smtClean="0">
                <a:solidFill>
                  <a:srgbClr val="A50021"/>
                </a:solidFill>
              </a:rPr>
              <a:t>,</a:t>
            </a:r>
            <a:r>
              <a:rPr lang="ru-RU" sz="2000" b="1" smtClean="0"/>
              <a:t> </a:t>
            </a:r>
            <a:r>
              <a:rPr lang="ru-RU" sz="2000" b="1" smtClean="0">
                <a:solidFill>
                  <a:schemeClr val="accent2"/>
                </a:solidFill>
              </a:rPr>
              <a:t>исключение</a:t>
            </a:r>
            <a:r>
              <a:rPr lang="ru-RU" sz="2000" b="1" smtClean="0"/>
              <a:t> </a:t>
            </a:r>
            <a:r>
              <a:rPr lang="ru-RU" sz="2000" b="1" smtClean="0">
                <a:solidFill>
                  <a:schemeClr val="accent2"/>
                </a:solidFill>
              </a:rPr>
              <a:t>Са(ОН)</a:t>
            </a:r>
            <a:r>
              <a:rPr lang="ru-RU" sz="2000" b="1" baseline="-25000" smtClean="0">
                <a:solidFill>
                  <a:schemeClr val="accent2"/>
                </a:solidFill>
              </a:rPr>
              <a:t>2</a:t>
            </a:r>
            <a:r>
              <a:rPr lang="ru-RU" sz="2000" b="1" smtClean="0">
                <a:solidFill>
                  <a:schemeClr val="accent2"/>
                </a:solidFill>
              </a:rPr>
              <a:t> -щелочь</a:t>
            </a:r>
          </a:p>
          <a:p>
            <a:pPr eaLnBrk="1" hangingPunct="1"/>
            <a:r>
              <a:rPr lang="ru-RU" sz="2000" b="1" smtClean="0">
                <a:solidFill>
                  <a:srgbClr val="006600"/>
                </a:solidFill>
              </a:rPr>
              <a:t>Оксиды – не электролиты</a:t>
            </a:r>
            <a:endParaRPr lang="ru-RU" sz="2000" b="1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ru-RU" sz="2000" b="1" smtClean="0">
              <a:solidFill>
                <a:srgbClr val="FF0000"/>
              </a:solidFill>
            </a:endParaRPr>
          </a:p>
          <a:p>
            <a:pPr eaLnBrk="1" hangingPunct="1"/>
            <a:endParaRPr lang="ru-RU" sz="2000" b="1" smtClean="0">
              <a:solidFill>
                <a:schemeClr val="accent2"/>
              </a:solidFill>
            </a:endParaRPr>
          </a:p>
        </p:txBody>
      </p:sp>
      <p:sp>
        <p:nvSpPr>
          <p:cNvPr id="1741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196975"/>
            <a:ext cx="4038600" cy="49291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000" b="1" smtClean="0">
                <a:solidFill>
                  <a:srgbClr val="FF0000"/>
                </a:solidFill>
              </a:rPr>
              <a:t>В ионном виде </a:t>
            </a:r>
            <a:r>
              <a:rPr lang="ru-RU" sz="2000" b="1" u="sng" smtClean="0">
                <a:solidFill>
                  <a:srgbClr val="FF0000"/>
                </a:solidFill>
              </a:rPr>
              <a:t>записывают:</a:t>
            </a:r>
          </a:p>
          <a:p>
            <a:pPr eaLnBrk="1" hangingPunct="1">
              <a:buFontTx/>
              <a:buNone/>
            </a:pPr>
            <a:endParaRPr lang="ru-RU" sz="2000" b="1" smtClean="0">
              <a:solidFill>
                <a:srgbClr val="006600"/>
              </a:solidFill>
            </a:endParaRPr>
          </a:p>
          <a:p>
            <a:pPr eaLnBrk="1" hangingPunct="1"/>
            <a:r>
              <a:rPr lang="ru-RU" sz="2000" b="1" smtClean="0">
                <a:solidFill>
                  <a:srgbClr val="006600"/>
                </a:solidFill>
              </a:rPr>
              <a:t>растворимые вещества (р) </a:t>
            </a:r>
          </a:p>
          <a:p>
            <a:pPr eaLnBrk="1" hangingPunct="1"/>
            <a:r>
              <a:rPr lang="ru-RU" sz="2000" b="1" smtClean="0">
                <a:solidFill>
                  <a:srgbClr val="A50021"/>
                </a:solidFill>
              </a:rPr>
              <a:t>малорастворимые вещества</a:t>
            </a:r>
            <a:r>
              <a:rPr lang="ru-RU" sz="2000" b="1" smtClean="0"/>
              <a:t> </a:t>
            </a:r>
            <a:r>
              <a:rPr lang="ru-RU" sz="2000" b="1" u="sng" smtClean="0">
                <a:solidFill>
                  <a:srgbClr val="A50021"/>
                </a:solidFill>
              </a:rPr>
              <a:t>(м)</a:t>
            </a:r>
            <a:r>
              <a:rPr lang="ru-RU" sz="2000" b="1" smtClean="0">
                <a:solidFill>
                  <a:srgbClr val="A50021"/>
                </a:solidFill>
              </a:rPr>
              <a:t>, если они</a:t>
            </a:r>
            <a:r>
              <a:rPr lang="ru-RU" sz="2000" b="1" smtClean="0"/>
              <a:t> </a:t>
            </a:r>
            <a:r>
              <a:rPr lang="ru-RU" sz="2000" b="1" smtClean="0">
                <a:solidFill>
                  <a:srgbClr val="A50021"/>
                </a:solidFill>
              </a:rPr>
              <a:t>– </a:t>
            </a:r>
            <a:r>
              <a:rPr lang="ru-RU" sz="2000" b="1" u="sng" smtClean="0">
                <a:solidFill>
                  <a:srgbClr val="A50021"/>
                </a:solidFill>
              </a:rPr>
              <a:t>реагенты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274638"/>
            <a:ext cx="8569325" cy="346075"/>
          </a:xfrm>
        </p:spPr>
        <p:txBody>
          <a:bodyPr/>
          <a:lstStyle/>
          <a:p>
            <a:pPr eaLnBrk="1" hangingPunct="1"/>
            <a:r>
              <a:rPr lang="ru-RU" sz="2800" smtClean="0">
                <a:solidFill>
                  <a:schemeClr val="accent2"/>
                </a:solidFill>
              </a:rPr>
              <a:t>Химические свойства – сводная таблица</a:t>
            </a:r>
          </a:p>
        </p:txBody>
      </p:sp>
      <p:graphicFrame>
        <p:nvGraphicFramePr>
          <p:cNvPr id="3252" name="Group 180"/>
          <p:cNvGraphicFramePr>
            <a:graphicFrameLocks noGrp="1"/>
          </p:cNvGraphicFramePr>
          <p:nvPr>
            <p:ph type="tbl" idx="1"/>
          </p:nvPr>
        </p:nvGraphicFramePr>
        <p:xfrm>
          <a:off x="0" y="692150"/>
          <a:ext cx="9144000" cy="6205728"/>
        </p:xfrm>
        <a:graphic>
          <a:graphicData uri="http://schemas.openxmlformats.org/drawingml/2006/table">
            <a:tbl>
              <a:tblPr/>
              <a:tblGrid>
                <a:gridCol w="1619250"/>
                <a:gridCol w="649288"/>
                <a:gridCol w="790575"/>
                <a:gridCol w="720725"/>
                <a:gridCol w="863600"/>
                <a:gridCol w="936625"/>
                <a:gridCol w="792162"/>
                <a:gridCol w="942975"/>
                <a:gridCol w="914400"/>
                <a:gridCol w="914400"/>
              </a:tblGrid>
              <a:tr h="939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Ме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Осн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окс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pitchFamily="34" charset="0"/>
                        </a:rPr>
                        <a:t>Кисл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pitchFamily="34" charset="0"/>
                        </a:rPr>
                        <a:t>окс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Щелочи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осн-я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pitchFamily="34" charset="0"/>
                        </a:rPr>
                        <a:t>К-ты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Соли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</a:rPr>
                        <a:t>Инди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pitchFamily="34" charset="0"/>
                        </a:rPr>
                        <a:t>катор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Основные оксиды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щелочь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соль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соль+Н</a:t>
                      </a:r>
                      <a:r>
                        <a:rPr kumimoji="0" lang="ru-RU" sz="1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pitchFamily="34" charset="0"/>
                        </a:rPr>
                        <a:t>Кислотные оксиды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pitchFamily="34" charset="0"/>
                        </a:rPr>
                        <a:t>кислота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соль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соль+Н</a:t>
                      </a:r>
                      <a:r>
                        <a:rPr kumimoji="0" lang="ru-RU" sz="1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*+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8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щелочи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соль+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Н</a:t>
                      </a:r>
                      <a:r>
                        <a:rPr kumimoji="0" lang="ru-RU" sz="1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соль+Н</a:t>
                      </a:r>
                      <a:r>
                        <a:rPr kumimoji="0" lang="ru-RU" sz="1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н основа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ние+соль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8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</a:rPr>
                        <a:t>Н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основания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соль+Н</a:t>
                      </a:r>
                      <a:r>
                        <a:rPr kumimoji="0" lang="ru-RU" sz="1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pitchFamily="34" charset="0"/>
                        </a:rPr>
                        <a:t>Кислоты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соль+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Н</a:t>
                      </a:r>
                      <a:r>
                        <a:rPr kumimoji="0" lang="ru-RU" sz="1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↑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кроме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HNO</a:t>
                      </a:r>
                      <a:r>
                        <a:rPr kumimoji="0" lang="en-US" sz="1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соль+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Н</a:t>
                      </a:r>
                      <a:r>
                        <a:rPr kumimoji="0" lang="ru-RU" sz="1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соль+Н</a:t>
                      </a:r>
                      <a:r>
                        <a:rPr kumimoji="0" lang="ru-RU" sz="1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соль+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Н</a:t>
                      </a:r>
                      <a:r>
                        <a:rPr kumimoji="0" lang="ru-RU" sz="1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кислота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↑↓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соль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↓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2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соли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Ме 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соль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*+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н. основа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ние+соль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кислота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↑↓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соль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↓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соль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↓ 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*+, 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rgbClr val="FF0000"/>
                </a:solidFill>
              </a:rPr>
              <a:t>КИСЛОТЫ</a:t>
            </a:r>
          </a:p>
        </p:txBody>
      </p:sp>
      <p:graphicFrame>
        <p:nvGraphicFramePr>
          <p:cNvPr id="16438" name="Group 54"/>
          <p:cNvGraphicFramePr>
            <a:graphicFrameLocks noGrp="1"/>
          </p:cNvGraphicFramePr>
          <p:nvPr>
            <p:ph type="tbl" idx="1"/>
          </p:nvPr>
        </p:nvGraphicFramePr>
        <p:xfrm>
          <a:off x="0" y="765175"/>
          <a:ext cx="8893175" cy="6479350"/>
        </p:xfrm>
        <a:graphic>
          <a:graphicData uri="http://schemas.openxmlformats.org/drawingml/2006/table">
            <a:tbl>
              <a:tblPr/>
              <a:tblGrid>
                <a:gridCol w="400050"/>
                <a:gridCol w="8493125"/>
              </a:tblGrid>
              <a:tr h="1163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Действие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кислот на индикаторы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HCl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→ H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+ Cl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  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метилоранж  красный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SO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→ H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+ HSO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kumimoji="0" lang="ru-RU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;   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HSO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↔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+ SO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2-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универсальный красный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8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Реакция нейтрализации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Н</a:t>
                      </a:r>
                      <a:r>
                        <a:rPr kumimoji="0" lang="ru-RU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+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 +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ОН</a:t>
                      </a:r>
                      <a:r>
                        <a:rPr kumimoji="0" lang="ru-RU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-</a:t>
                      </a:r>
                      <a:r>
                        <a:rPr kumimoji="0" lang="ru-RU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= Н</a:t>
                      </a:r>
                      <a:r>
                        <a:rPr kumimoji="0" lang="ru-RU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О,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∆Н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0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можно увидеть только с индикатором)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2Fe(OH)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(н)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+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6H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(сильная кислота)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 2Fe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3+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+ 3H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O,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∆Н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9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Соль (р, м, н) +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 кислота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→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соль +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кислота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 (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↓ или ↑)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2H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 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SiO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2-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→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SiO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↓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СаСО</a:t>
                      </a:r>
                      <a:r>
                        <a:rPr kumimoji="0" lang="ru-RU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+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2Н</a:t>
                      </a:r>
                      <a:r>
                        <a:rPr kumimoji="0" lang="ru-RU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→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</a:t>
                      </a:r>
                      <a:r>
                        <a:rPr kumimoji="0" lang="ru-RU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2+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</a:t>
                      </a:r>
                      <a:r>
                        <a:rPr kumimoji="0" lang="ru-RU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 + СО</a:t>
                      </a:r>
                      <a:r>
                        <a:rPr kumimoji="0" lang="ru-RU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↑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 солями (н, м) реагируют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только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сильные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кислоты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Кислота +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основный оксид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= соль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 + 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O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Н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S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О</a:t>
                      </a:r>
                      <a:r>
                        <a:rPr kumimoji="0" lang="ru-RU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  <a:r>
                        <a:rPr kumimoji="0" lang="ru-RU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 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+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Fe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O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= Fe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(SO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  <a:r>
                        <a:rPr kumimoji="0" lang="ru-RU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+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Н</a:t>
                      </a:r>
                      <a:r>
                        <a:rPr kumimoji="0" lang="ru-RU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О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6H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+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 +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Fe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O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= 2Fe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3+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 + 3H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O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Кислота +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металл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(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в ряду активности до Н</a:t>
                      </a:r>
                      <a:r>
                        <a:rPr kumimoji="0" lang="ru-RU" sz="1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= соль + Н</a:t>
                      </a:r>
                      <a:r>
                        <a:rPr kumimoji="0" lang="ru-RU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↑,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∆Н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Zn + 2H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кроме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HNO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 Zn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2+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+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Н</a:t>
                      </a:r>
                      <a:r>
                        <a:rPr kumimoji="0" lang="ru-RU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↑,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∆Н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ru-RU" sz="2800" smtClean="0">
                <a:solidFill>
                  <a:schemeClr val="accent2"/>
                </a:solidFill>
              </a:rPr>
              <a:t>Классификация оксидов</a:t>
            </a:r>
            <a:endParaRPr lang="ru-RU" sz="2800" u="sng" smtClean="0">
              <a:solidFill>
                <a:schemeClr val="accent2"/>
              </a:solidFill>
            </a:endParaRPr>
          </a:p>
        </p:txBody>
      </p:sp>
      <p:graphicFrame>
        <p:nvGraphicFramePr>
          <p:cNvPr id="19459" name="Group 3"/>
          <p:cNvGraphicFramePr>
            <a:graphicFrameLocks noGrp="1"/>
          </p:cNvGraphicFramePr>
          <p:nvPr>
            <p:ph type="tbl" idx="1"/>
          </p:nvPr>
        </p:nvGraphicFramePr>
        <p:xfrm>
          <a:off x="0" y="1196975"/>
          <a:ext cx="9144000" cy="5650992"/>
        </p:xfrm>
        <a:graphic>
          <a:graphicData uri="http://schemas.openxmlformats.org/drawingml/2006/table">
            <a:tbl>
              <a:tblPr/>
              <a:tblGrid>
                <a:gridCol w="3132138"/>
                <a:gridCol w="2879725"/>
                <a:gridCol w="3132137"/>
              </a:tblGrid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основные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itchFamily="34" charset="0"/>
                        </a:rPr>
                        <a:t>амфотерные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кислотные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0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Оксиды металлов,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степень окисления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которых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+1, +2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itchFamily="34" charset="0"/>
                        </a:rPr>
                        <a:t>Оксиды металлов,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степень окисления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которых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itchFamily="34" charset="0"/>
                        </a:rPr>
                        <a:t>+2, +3, +4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Оксиды неметаллов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Оксиды металлов,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степень окисления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которых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+5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0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Na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CaO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CuO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FeO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CrO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itchFamily="34" charset="0"/>
                        </a:rPr>
                        <a:t>BeO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itchFamily="34" charset="0"/>
                        </a:rPr>
                        <a:t>ZnO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itchFamily="34" charset="0"/>
                        </a:rPr>
                        <a:t>Al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itchFamily="34" charset="0"/>
                        </a:rPr>
                        <a:t>O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itchFamily="34" charset="0"/>
                        </a:rPr>
                        <a:t>Cr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itchFamily="34" charset="0"/>
                        </a:rPr>
                        <a:t>O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itchFamily="34" charset="0"/>
                        </a:rPr>
                        <a:t>MnO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SO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SO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P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O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CrO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Mn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O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-2500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534988" y="344488"/>
            <a:ext cx="74215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000"/>
              <a:t>1</a:t>
            </a:r>
            <a:r>
              <a:rPr lang="ru-RU" sz="2000"/>
              <a:t>. Кислотные свойства проявляет оксид:</a:t>
            </a:r>
          </a:p>
          <a:p>
            <a:pPr algn="ctr"/>
            <a:r>
              <a:rPr lang="ru-RU" sz="2000" b="1"/>
              <a:t>1) </a:t>
            </a:r>
            <a:r>
              <a:rPr lang="en-US" sz="2000" b="1"/>
              <a:t>SiO</a:t>
            </a:r>
            <a:r>
              <a:rPr lang="en-US" sz="2000" b="1" baseline="-25000"/>
              <a:t>2</a:t>
            </a:r>
            <a:r>
              <a:rPr lang="ru-RU" sz="2000" b="1"/>
              <a:t>                 2) </a:t>
            </a:r>
            <a:r>
              <a:rPr lang="en-US" sz="2000" b="1"/>
              <a:t>Al</a:t>
            </a:r>
            <a:r>
              <a:rPr lang="en-US" sz="2000" b="1" baseline="-25000"/>
              <a:t>2</a:t>
            </a:r>
            <a:r>
              <a:rPr lang="en-US" sz="2000" b="1"/>
              <a:t>O</a:t>
            </a:r>
            <a:r>
              <a:rPr lang="en-US" sz="2000" b="1" baseline="-25000"/>
              <a:t>3</a:t>
            </a:r>
            <a:r>
              <a:rPr lang="ru-RU" sz="2000" b="1"/>
              <a:t>               3) </a:t>
            </a:r>
            <a:r>
              <a:rPr lang="en-US" sz="2000" b="1"/>
              <a:t>CO</a:t>
            </a:r>
            <a:r>
              <a:rPr lang="ru-RU" sz="2000" b="1"/>
              <a:t>              4)  </a:t>
            </a:r>
            <a:r>
              <a:rPr lang="en-US" sz="2000" b="1"/>
              <a:t>BaO</a:t>
            </a:r>
          </a:p>
        </p:txBody>
      </p:sp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611188" y="3357563"/>
            <a:ext cx="82804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000"/>
              <a:t>3</a:t>
            </a:r>
            <a:r>
              <a:rPr lang="ru-RU" sz="2000"/>
              <a:t>. Установите соответствие между формулой вещества и классом соединений, к которому это вещество принадлежит:</a:t>
            </a:r>
          </a:p>
          <a:p>
            <a:pPr algn="ctr"/>
            <a:r>
              <a:rPr lang="ru-RU" sz="2000" b="1"/>
              <a:t>А) оксид азота (</a:t>
            </a:r>
            <a:r>
              <a:rPr lang="en-US" sz="2000" b="1"/>
              <a:t>II</a:t>
            </a:r>
            <a:r>
              <a:rPr lang="ru-RU" sz="2000" b="1"/>
              <a:t>)            1) кислотный оксид</a:t>
            </a:r>
          </a:p>
          <a:p>
            <a:pPr algn="ctr"/>
            <a:r>
              <a:rPr lang="ru-RU" sz="2000" b="1"/>
              <a:t>Б) оксид кальция            2) основный оксид</a:t>
            </a:r>
          </a:p>
          <a:p>
            <a:pPr algn="ctr"/>
            <a:r>
              <a:rPr lang="ru-RU" sz="2000" b="1"/>
              <a:t>В) оксид серы (</a:t>
            </a:r>
            <a:r>
              <a:rPr lang="en-US" sz="2000" b="1"/>
              <a:t>IV</a:t>
            </a:r>
            <a:r>
              <a:rPr lang="ru-RU" sz="2000" b="1"/>
              <a:t>)                          3) несолеобразующий оксид</a:t>
            </a:r>
          </a:p>
          <a:p>
            <a:pPr algn="ctr"/>
            <a:r>
              <a:rPr lang="ru-RU" sz="2000" b="1"/>
              <a:t>Г) оксид углерода (</a:t>
            </a:r>
            <a:r>
              <a:rPr lang="en-US" sz="2000" b="1"/>
              <a:t>II</a:t>
            </a:r>
            <a:r>
              <a:rPr lang="ru-RU" sz="2000" b="1"/>
              <a:t>)         4) амфотерный оксид    </a:t>
            </a:r>
          </a:p>
        </p:txBody>
      </p:sp>
      <p:sp>
        <p:nvSpPr>
          <p:cNvPr id="5124" name="Rectangle 7"/>
          <p:cNvSpPr>
            <a:spLocks noChangeArrowheads="1"/>
          </p:cNvSpPr>
          <p:nvPr/>
        </p:nvSpPr>
        <p:spPr bwMode="auto">
          <a:xfrm>
            <a:off x="539750" y="1844675"/>
            <a:ext cx="82089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2. Оксид с наиболее выраженными основными свойствами образует:</a:t>
            </a:r>
          </a:p>
          <a:p>
            <a:endParaRPr lang="ru-RU"/>
          </a:p>
          <a:p>
            <a:r>
              <a:rPr lang="ru-RU" sz="2000" b="1"/>
              <a:t>1) </a:t>
            </a:r>
            <a:r>
              <a:rPr lang="en-US" sz="2000" b="1"/>
              <a:t>Be</a:t>
            </a:r>
            <a:r>
              <a:rPr lang="ru-RU" sz="2000" b="1"/>
              <a:t>                       2)   </a:t>
            </a:r>
            <a:r>
              <a:rPr lang="en-US" sz="2000" b="1"/>
              <a:t>Mg</a:t>
            </a:r>
            <a:r>
              <a:rPr lang="ru-RU" sz="2000" b="1"/>
              <a:t>                    3)  </a:t>
            </a:r>
            <a:r>
              <a:rPr lang="en-US" sz="2000" b="1"/>
              <a:t>Ba</a:t>
            </a:r>
            <a:r>
              <a:rPr lang="ru-RU" sz="2000" b="1"/>
              <a:t>                          4)   </a:t>
            </a:r>
            <a:r>
              <a:rPr lang="en-US" sz="2000" b="1"/>
              <a:t>Zn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pPr eaLnBrk="1" hangingPunct="1"/>
            <a:r>
              <a:rPr lang="ru-RU" sz="2000" b="1" smtClean="0">
                <a:solidFill>
                  <a:srgbClr val="660033"/>
                </a:solidFill>
              </a:rPr>
              <a:t>Опорный конспект (ОК)</a:t>
            </a:r>
            <a:r>
              <a:rPr lang="ru-RU" sz="2000" b="1" smtClean="0">
                <a:solidFill>
                  <a:srgbClr val="006600"/>
                </a:solidFill>
              </a:rPr>
              <a:t>     </a:t>
            </a:r>
            <a:r>
              <a:rPr lang="ru-RU" sz="2800" smtClean="0">
                <a:solidFill>
                  <a:srgbClr val="660033"/>
                </a:solidFill>
              </a:rPr>
              <a:t>ОКСИДЫ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908050"/>
            <a:ext cx="4244975" cy="521811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2400" b="1" u="sng" smtClean="0">
                <a:solidFill>
                  <a:schemeClr val="accent2"/>
                </a:solidFill>
              </a:rPr>
              <a:t>Основные оксиды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1800" b="1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1800" b="1" smtClean="0">
                <a:solidFill>
                  <a:schemeClr val="accent2"/>
                </a:solidFill>
              </a:rPr>
              <a:t>Основный оксид+Н</a:t>
            </a:r>
            <a:r>
              <a:rPr lang="ru-RU" sz="1800" b="1" baseline="-25000" smtClean="0">
                <a:solidFill>
                  <a:schemeClr val="accent2"/>
                </a:solidFill>
              </a:rPr>
              <a:t>2</a:t>
            </a:r>
            <a:r>
              <a:rPr lang="ru-RU" sz="1800" b="1" smtClean="0">
                <a:solidFill>
                  <a:schemeClr val="accent2"/>
                </a:solidFill>
              </a:rPr>
              <a:t>О=щелочь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chemeClr val="accent2"/>
                </a:solidFill>
              </a:rPr>
              <a:t>Li</a:t>
            </a:r>
            <a:r>
              <a:rPr lang="en-US" sz="2400" b="1" baseline="-25000" smtClean="0">
                <a:solidFill>
                  <a:schemeClr val="accent2"/>
                </a:solidFill>
              </a:rPr>
              <a:t>2</a:t>
            </a:r>
            <a:r>
              <a:rPr lang="en-US" sz="2400" b="1" smtClean="0">
                <a:solidFill>
                  <a:schemeClr val="accent2"/>
                </a:solidFill>
              </a:rPr>
              <a:t>O + H</a:t>
            </a:r>
            <a:r>
              <a:rPr lang="en-US" sz="2400" b="1" baseline="-25000" smtClean="0">
                <a:solidFill>
                  <a:schemeClr val="accent2"/>
                </a:solidFill>
              </a:rPr>
              <a:t>2</a:t>
            </a:r>
            <a:r>
              <a:rPr lang="en-US" sz="2400" b="1" smtClean="0">
                <a:solidFill>
                  <a:schemeClr val="accent2"/>
                </a:solidFill>
              </a:rPr>
              <a:t>O = 2LiOH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sz="2400" b="1" smtClean="0">
              <a:solidFill>
                <a:schemeClr val="accent2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1800" b="1" smtClean="0">
                <a:solidFill>
                  <a:schemeClr val="accent2"/>
                </a:solidFill>
              </a:rPr>
              <a:t>Основный оксид + </a:t>
            </a:r>
            <a:r>
              <a:rPr lang="ru-RU" sz="1800" b="1" smtClean="0">
                <a:solidFill>
                  <a:srgbClr val="FF0066"/>
                </a:solidFill>
              </a:rPr>
              <a:t>кислотный оксид </a:t>
            </a:r>
            <a:r>
              <a:rPr lang="ru-RU" sz="1800" b="1" smtClean="0">
                <a:solidFill>
                  <a:srgbClr val="003300"/>
                </a:solidFill>
              </a:rPr>
              <a:t>= соль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chemeClr val="accent2"/>
                </a:solidFill>
              </a:rPr>
              <a:t>Li</a:t>
            </a:r>
            <a:r>
              <a:rPr lang="en-US" sz="2400" b="1" baseline="-25000" smtClean="0">
                <a:solidFill>
                  <a:schemeClr val="accent2"/>
                </a:solidFill>
              </a:rPr>
              <a:t>2</a:t>
            </a:r>
            <a:r>
              <a:rPr lang="en-US" sz="2400" b="1" smtClean="0">
                <a:solidFill>
                  <a:schemeClr val="accent2"/>
                </a:solidFill>
              </a:rPr>
              <a:t>O +</a:t>
            </a:r>
            <a:r>
              <a:rPr lang="en-US" sz="2400" b="1" smtClean="0">
                <a:solidFill>
                  <a:srgbClr val="006600"/>
                </a:solidFill>
              </a:rPr>
              <a:t> </a:t>
            </a:r>
            <a:r>
              <a:rPr lang="en-US" sz="2400" b="1" smtClean="0">
                <a:solidFill>
                  <a:srgbClr val="FF0066"/>
                </a:solidFill>
              </a:rPr>
              <a:t>N</a:t>
            </a:r>
            <a:r>
              <a:rPr lang="en-US" sz="2400" b="1" baseline="-25000" smtClean="0">
                <a:solidFill>
                  <a:srgbClr val="FF0066"/>
                </a:solidFill>
              </a:rPr>
              <a:t>2</a:t>
            </a:r>
            <a:r>
              <a:rPr lang="en-US" sz="2400" b="1" smtClean="0">
                <a:solidFill>
                  <a:srgbClr val="FF0066"/>
                </a:solidFill>
              </a:rPr>
              <a:t>O</a:t>
            </a:r>
            <a:r>
              <a:rPr lang="en-US" sz="2400" b="1" baseline="-25000" smtClean="0">
                <a:solidFill>
                  <a:srgbClr val="FF0066"/>
                </a:solidFill>
              </a:rPr>
              <a:t>5</a:t>
            </a:r>
            <a:r>
              <a:rPr lang="en-US" sz="2400" b="1" smtClean="0">
                <a:solidFill>
                  <a:srgbClr val="006600"/>
                </a:solidFill>
              </a:rPr>
              <a:t> </a:t>
            </a:r>
            <a:r>
              <a:rPr lang="en-US" sz="2400" b="1" smtClean="0">
                <a:solidFill>
                  <a:srgbClr val="003300"/>
                </a:solidFill>
              </a:rPr>
              <a:t>= Li</a:t>
            </a:r>
            <a:r>
              <a:rPr lang="en-US" sz="2400" b="1" baseline="-25000" smtClean="0">
                <a:solidFill>
                  <a:srgbClr val="003300"/>
                </a:solidFill>
              </a:rPr>
              <a:t>3</a:t>
            </a:r>
            <a:r>
              <a:rPr lang="en-US" sz="2400" b="1" smtClean="0">
                <a:solidFill>
                  <a:srgbClr val="003300"/>
                </a:solidFill>
              </a:rPr>
              <a:t>PO</a:t>
            </a:r>
            <a:r>
              <a:rPr lang="en-US" sz="2400" b="1" baseline="-25000" smtClean="0">
                <a:solidFill>
                  <a:srgbClr val="003300"/>
                </a:solidFill>
              </a:rPr>
              <a:t>4</a:t>
            </a:r>
            <a:endParaRPr lang="en-US" sz="2400" b="1" smtClean="0">
              <a:solidFill>
                <a:srgbClr val="003300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sz="1800" b="1" smtClean="0">
              <a:solidFill>
                <a:schemeClr val="accent2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1800" b="1" smtClean="0">
                <a:solidFill>
                  <a:schemeClr val="accent2"/>
                </a:solidFill>
              </a:rPr>
              <a:t>Основный оксид + </a:t>
            </a:r>
            <a:r>
              <a:rPr lang="ru-RU" sz="1800" b="1" smtClean="0">
                <a:solidFill>
                  <a:srgbClr val="FF0066"/>
                </a:solidFill>
              </a:rPr>
              <a:t>кислота </a:t>
            </a:r>
            <a:r>
              <a:rPr lang="ru-RU" sz="1800" b="1" smtClean="0">
                <a:solidFill>
                  <a:srgbClr val="003300"/>
                </a:solidFill>
              </a:rPr>
              <a:t>= соль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chemeClr val="accent2"/>
                </a:solidFill>
              </a:rPr>
              <a:t>Li</a:t>
            </a:r>
            <a:r>
              <a:rPr lang="en-US" sz="2400" b="1" baseline="-25000" smtClean="0">
                <a:solidFill>
                  <a:schemeClr val="accent2"/>
                </a:solidFill>
              </a:rPr>
              <a:t>2</a:t>
            </a:r>
            <a:r>
              <a:rPr lang="en-US" sz="2400" b="1" smtClean="0">
                <a:solidFill>
                  <a:schemeClr val="accent2"/>
                </a:solidFill>
              </a:rPr>
              <a:t>O +</a:t>
            </a:r>
            <a:r>
              <a:rPr lang="ru-RU" sz="2400" b="1" smtClean="0">
                <a:solidFill>
                  <a:schemeClr val="accent2"/>
                </a:solidFill>
              </a:rPr>
              <a:t> </a:t>
            </a:r>
            <a:r>
              <a:rPr lang="ru-RU" sz="2400" b="1" smtClean="0">
                <a:solidFill>
                  <a:srgbClr val="FF0066"/>
                </a:solidFill>
              </a:rPr>
              <a:t>Н</a:t>
            </a:r>
            <a:r>
              <a:rPr lang="ru-RU" sz="2400" b="1" baseline="-25000" smtClean="0">
                <a:solidFill>
                  <a:srgbClr val="FF0066"/>
                </a:solidFill>
              </a:rPr>
              <a:t>3</a:t>
            </a:r>
            <a:r>
              <a:rPr lang="ru-RU" sz="2400" b="1" smtClean="0">
                <a:solidFill>
                  <a:srgbClr val="FF0066"/>
                </a:solidFill>
              </a:rPr>
              <a:t>РО</a:t>
            </a:r>
            <a:r>
              <a:rPr lang="ru-RU" sz="2400" b="1" baseline="-25000" smtClean="0">
                <a:solidFill>
                  <a:srgbClr val="FF0066"/>
                </a:solidFill>
              </a:rPr>
              <a:t>4</a:t>
            </a:r>
            <a:r>
              <a:rPr lang="ru-RU" sz="2400" b="1" baseline="-25000" smtClean="0">
                <a:solidFill>
                  <a:schemeClr val="accent2"/>
                </a:solidFill>
              </a:rPr>
              <a:t> </a:t>
            </a:r>
            <a:r>
              <a:rPr lang="en-US" sz="2400" b="1" smtClean="0">
                <a:solidFill>
                  <a:srgbClr val="003300"/>
                </a:solidFill>
              </a:rPr>
              <a:t>= Li</a:t>
            </a:r>
            <a:r>
              <a:rPr lang="en-US" sz="2400" b="1" baseline="-25000" smtClean="0">
                <a:solidFill>
                  <a:srgbClr val="003300"/>
                </a:solidFill>
              </a:rPr>
              <a:t>3</a:t>
            </a:r>
            <a:r>
              <a:rPr lang="en-US" sz="2400" b="1" smtClean="0">
                <a:solidFill>
                  <a:srgbClr val="003300"/>
                </a:solidFill>
              </a:rPr>
              <a:t>PO</a:t>
            </a:r>
            <a:r>
              <a:rPr lang="en-US" sz="2400" b="1" baseline="-25000" smtClean="0">
                <a:solidFill>
                  <a:srgbClr val="003300"/>
                </a:solidFill>
              </a:rPr>
              <a:t>4</a:t>
            </a:r>
            <a:r>
              <a:rPr lang="ru-RU" sz="2400" b="1" baseline="-25000" smtClean="0">
                <a:solidFill>
                  <a:srgbClr val="003300"/>
                </a:solidFill>
              </a:rPr>
              <a:t> </a:t>
            </a:r>
            <a:r>
              <a:rPr lang="ru-RU" sz="2400" b="1" smtClean="0">
                <a:solidFill>
                  <a:srgbClr val="003300"/>
                </a:solidFill>
              </a:rPr>
              <a:t>+ Н</a:t>
            </a:r>
            <a:r>
              <a:rPr lang="ru-RU" sz="2400" b="1" baseline="-25000" smtClean="0">
                <a:solidFill>
                  <a:srgbClr val="003300"/>
                </a:solidFill>
              </a:rPr>
              <a:t>2</a:t>
            </a:r>
            <a:r>
              <a:rPr lang="ru-RU" sz="2400" b="1" smtClean="0">
                <a:solidFill>
                  <a:srgbClr val="003300"/>
                </a:solidFill>
              </a:rPr>
              <a:t>О</a:t>
            </a:r>
            <a:endParaRPr lang="ru-RU" sz="2400" b="1" baseline="-25000" smtClean="0">
              <a:solidFill>
                <a:srgbClr val="003300"/>
              </a:solidFill>
            </a:endParaRP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908050"/>
            <a:ext cx="4495800" cy="5689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2400" b="1" u="sng" smtClean="0">
                <a:solidFill>
                  <a:srgbClr val="FF0066"/>
                </a:solidFill>
              </a:rPr>
              <a:t>Кислотные оксиды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sz="1800" b="1" smtClean="0">
              <a:solidFill>
                <a:srgbClr val="FF0066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1800" b="1" smtClean="0">
                <a:solidFill>
                  <a:srgbClr val="FF0066"/>
                </a:solidFill>
              </a:rPr>
              <a:t>Кислотный оксид+Н</a:t>
            </a:r>
            <a:r>
              <a:rPr lang="ru-RU" sz="1800" b="1" baseline="-25000" smtClean="0">
                <a:solidFill>
                  <a:srgbClr val="FF0066"/>
                </a:solidFill>
              </a:rPr>
              <a:t>2</a:t>
            </a:r>
            <a:r>
              <a:rPr lang="ru-RU" sz="1800" b="1" smtClean="0">
                <a:solidFill>
                  <a:srgbClr val="FF0066"/>
                </a:solidFill>
              </a:rPr>
              <a:t>О=кислота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2400" b="1" smtClean="0">
                <a:solidFill>
                  <a:srgbClr val="FF0066"/>
                </a:solidFill>
              </a:rPr>
              <a:t>Р</a:t>
            </a:r>
            <a:r>
              <a:rPr lang="ru-RU" sz="2400" b="1" baseline="-25000" smtClean="0">
                <a:solidFill>
                  <a:srgbClr val="FF0066"/>
                </a:solidFill>
              </a:rPr>
              <a:t>2</a:t>
            </a:r>
            <a:r>
              <a:rPr lang="ru-RU" sz="2400" b="1" smtClean="0">
                <a:solidFill>
                  <a:srgbClr val="FF0066"/>
                </a:solidFill>
              </a:rPr>
              <a:t>О</a:t>
            </a:r>
            <a:r>
              <a:rPr lang="ru-RU" sz="2400" b="1" baseline="-25000" smtClean="0">
                <a:solidFill>
                  <a:srgbClr val="FF0066"/>
                </a:solidFill>
              </a:rPr>
              <a:t>5</a:t>
            </a:r>
            <a:r>
              <a:rPr lang="ru-RU" sz="2400" b="1" smtClean="0">
                <a:solidFill>
                  <a:srgbClr val="FF0066"/>
                </a:solidFill>
              </a:rPr>
              <a:t> + 3Н</a:t>
            </a:r>
            <a:r>
              <a:rPr lang="ru-RU" sz="2400" b="1" baseline="-25000" smtClean="0">
                <a:solidFill>
                  <a:srgbClr val="FF0066"/>
                </a:solidFill>
              </a:rPr>
              <a:t>2</a:t>
            </a:r>
            <a:r>
              <a:rPr lang="ru-RU" sz="2400" b="1" smtClean="0">
                <a:solidFill>
                  <a:srgbClr val="FF0066"/>
                </a:solidFill>
              </a:rPr>
              <a:t>О = 2Н</a:t>
            </a:r>
            <a:r>
              <a:rPr lang="ru-RU" sz="2400" b="1" baseline="-25000" smtClean="0">
                <a:solidFill>
                  <a:srgbClr val="FF0066"/>
                </a:solidFill>
              </a:rPr>
              <a:t>3</a:t>
            </a:r>
            <a:r>
              <a:rPr lang="ru-RU" sz="2400" b="1" smtClean="0">
                <a:solidFill>
                  <a:srgbClr val="FF0066"/>
                </a:solidFill>
              </a:rPr>
              <a:t>РО</a:t>
            </a:r>
            <a:r>
              <a:rPr lang="ru-RU" sz="2400" b="1" baseline="-25000" smtClean="0">
                <a:solidFill>
                  <a:srgbClr val="FF0066"/>
                </a:solidFill>
              </a:rPr>
              <a:t>4</a:t>
            </a:r>
            <a:endParaRPr lang="ru-RU" sz="2400" b="1" smtClean="0">
              <a:solidFill>
                <a:srgbClr val="FF0066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sz="2400" b="1" smtClean="0">
              <a:solidFill>
                <a:srgbClr val="FF0066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1800" b="1" smtClean="0">
                <a:solidFill>
                  <a:srgbClr val="FF0066"/>
                </a:solidFill>
              </a:rPr>
              <a:t>Кислотный оксид + </a:t>
            </a:r>
            <a:r>
              <a:rPr lang="ru-RU" sz="1800" b="1" smtClean="0">
                <a:solidFill>
                  <a:schemeClr val="accent2"/>
                </a:solidFill>
              </a:rPr>
              <a:t>основный оксид </a:t>
            </a:r>
            <a:r>
              <a:rPr lang="ru-RU" sz="1800" b="1" smtClean="0">
                <a:solidFill>
                  <a:srgbClr val="003300"/>
                </a:solidFill>
              </a:rPr>
              <a:t>= соль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2400" b="1" smtClean="0">
                <a:solidFill>
                  <a:srgbClr val="FF0066"/>
                </a:solidFill>
              </a:rPr>
              <a:t>Р</a:t>
            </a:r>
            <a:r>
              <a:rPr lang="ru-RU" sz="2400" b="1" baseline="-25000" smtClean="0">
                <a:solidFill>
                  <a:srgbClr val="FF0066"/>
                </a:solidFill>
              </a:rPr>
              <a:t>2</a:t>
            </a:r>
            <a:r>
              <a:rPr lang="ru-RU" sz="2400" b="1" smtClean="0">
                <a:solidFill>
                  <a:srgbClr val="FF0066"/>
                </a:solidFill>
              </a:rPr>
              <a:t>О</a:t>
            </a:r>
            <a:r>
              <a:rPr lang="ru-RU" sz="2400" b="1" baseline="-25000" smtClean="0">
                <a:solidFill>
                  <a:srgbClr val="FF0066"/>
                </a:solidFill>
              </a:rPr>
              <a:t>5</a:t>
            </a:r>
            <a:r>
              <a:rPr lang="ru-RU" sz="2400" b="1" smtClean="0">
                <a:solidFill>
                  <a:srgbClr val="FF0066"/>
                </a:solidFill>
              </a:rPr>
              <a:t> + </a:t>
            </a:r>
            <a:r>
              <a:rPr lang="ru-RU" sz="2400" b="1" smtClean="0">
                <a:solidFill>
                  <a:schemeClr val="accent2"/>
                </a:solidFill>
              </a:rPr>
              <a:t>ВаО</a:t>
            </a:r>
            <a:r>
              <a:rPr lang="ru-RU" sz="2400" b="1" smtClean="0">
                <a:solidFill>
                  <a:srgbClr val="FF0066"/>
                </a:solidFill>
              </a:rPr>
              <a:t> </a:t>
            </a:r>
            <a:r>
              <a:rPr lang="ru-RU" sz="2400" b="1" smtClean="0">
                <a:solidFill>
                  <a:srgbClr val="003300"/>
                </a:solidFill>
              </a:rPr>
              <a:t>= Ва</a:t>
            </a:r>
            <a:r>
              <a:rPr lang="ru-RU" sz="2400" b="1" baseline="-25000" smtClean="0">
                <a:solidFill>
                  <a:srgbClr val="003300"/>
                </a:solidFill>
              </a:rPr>
              <a:t>3</a:t>
            </a:r>
            <a:r>
              <a:rPr lang="ru-RU" sz="2400" b="1" smtClean="0">
                <a:solidFill>
                  <a:srgbClr val="003300"/>
                </a:solidFill>
              </a:rPr>
              <a:t>(РО</a:t>
            </a:r>
            <a:r>
              <a:rPr lang="ru-RU" sz="2400" b="1" baseline="-25000" smtClean="0">
                <a:solidFill>
                  <a:srgbClr val="003300"/>
                </a:solidFill>
              </a:rPr>
              <a:t>4</a:t>
            </a:r>
            <a:r>
              <a:rPr lang="ru-RU" sz="2400" b="1" smtClean="0">
                <a:solidFill>
                  <a:srgbClr val="003300"/>
                </a:solidFill>
              </a:rPr>
              <a:t>)</a:t>
            </a:r>
            <a:r>
              <a:rPr lang="ru-RU" sz="2400" b="1" baseline="-25000" smtClean="0">
                <a:solidFill>
                  <a:srgbClr val="003300"/>
                </a:solidFill>
              </a:rPr>
              <a:t>2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sz="2000" b="1" baseline="-25000" smtClean="0">
              <a:solidFill>
                <a:srgbClr val="003300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1800" b="1" smtClean="0">
                <a:solidFill>
                  <a:srgbClr val="FF0066"/>
                </a:solidFill>
              </a:rPr>
              <a:t>Кислотный оксид + </a:t>
            </a:r>
            <a:r>
              <a:rPr lang="ru-RU" sz="1800" b="1" smtClean="0">
                <a:solidFill>
                  <a:schemeClr val="accent2"/>
                </a:solidFill>
              </a:rPr>
              <a:t>щелочь = </a:t>
            </a:r>
            <a:r>
              <a:rPr lang="ru-RU" sz="1800" b="1" smtClean="0">
                <a:solidFill>
                  <a:srgbClr val="003300"/>
                </a:solidFill>
              </a:rPr>
              <a:t>соль + вода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2400" b="1" smtClean="0">
                <a:solidFill>
                  <a:srgbClr val="FF0066"/>
                </a:solidFill>
              </a:rPr>
              <a:t>Р</a:t>
            </a:r>
            <a:r>
              <a:rPr lang="ru-RU" sz="2400" b="1" baseline="-25000" smtClean="0">
                <a:solidFill>
                  <a:srgbClr val="FF0066"/>
                </a:solidFill>
              </a:rPr>
              <a:t>2</a:t>
            </a:r>
            <a:r>
              <a:rPr lang="ru-RU" sz="2400" b="1" smtClean="0">
                <a:solidFill>
                  <a:srgbClr val="FF0066"/>
                </a:solidFill>
              </a:rPr>
              <a:t>О</a:t>
            </a:r>
            <a:r>
              <a:rPr lang="ru-RU" sz="2400" b="1" baseline="-25000" smtClean="0">
                <a:solidFill>
                  <a:srgbClr val="FF0066"/>
                </a:solidFill>
              </a:rPr>
              <a:t>5</a:t>
            </a:r>
            <a:r>
              <a:rPr lang="ru-RU" sz="2400" b="1" smtClean="0">
                <a:solidFill>
                  <a:srgbClr val="FF0066"/>
                </a:solidFill>
              </a:rPr>
              <a:t> + </a:t>
            </a:r>
            <a:r>
              <a:rPr lang="ru-RU" sz="2400" b="1" smtClean="0">
                <a:solidFill>
                  <a:schemeClr val="accent2"/>
                </a:solidFill>
              </a:rPr>
              <a:t>3Ва(ОН)</a:t>
            </a:r>
            <a:r>
              <a:rPr lang="ru-RU" sz="2400" b="1" baseline="-25000" smtClean="0">
                <a:solidFill>
                  <a:schemeClr val="accent2"/>
                </a:solidFill>
              </a:rPr>
              <a:t>2</a:t>
            </a:r>
            <a:r>
              <a:rPr lang="ru-RU" sz="2400" b="1" smtClean="0">
                <a:solidFill>
                  <a:srgbClr val="FF0066"/>
                </a:solidFill>
              </a:rPr>
              <a:t> </a:t>
            </a:r>
            <a:r>
              <a:rPr lang="ru-RU" sz="2400" b="1" smtClean="0">
                <a:solidFill>
                  <a:srgbClr val="003300"/>
                </a:solidFill>
              </a:rPr>
              <a:t>= Ва</a:t>
            </a:r>
            <a:r>
              <a:rPr lang="ru-RU" sz="2400" b="1" baseline="-25000" smtClean="0">
                <a:solidFill>
                  <a:srgbClr val="003300"/>
                </a:solidFill>
              </a:rPr>
              <a:t>3</a:t>
            </a:r>
            <a:r>
              <a:rPr lang="ru-RU" sz="2400" b="1" smtClean="0">
                <a:solidFill>
                  <a:srgbClr val="003300"/>
                </a:solidFill>
              </a:rPr>
              <a:t>(РО</a:t>
            </a:r>
            <a:r>
              <a:rPr lang="ru-RU" sz="2400" b="1" baseline="-25000" smtClean="0">
                <a:solidFill>
                  <a:srgbClr val="003300"/>
                </a:solidFill>
              </a:rPr>
              <a:t>4</a:t>
            </a:r>
            <a:r>
              <a:rPr lang="ru-RU" sz="2400" b="1" smtClean="0">
                <a:solidFill>
                  <a:srgbClr val="003300"/>
                </a:solidFill>
              </a:rPr>
              <a:t>)</a:t>
            </a:r>
            <a:r>
              <a:rPr lang="ru-RU" sz="2400" b="1" baseline="-25000" smtClean="0">
                <a:solidFill>
                  <a:srgbClr val="003300"/>
                </a:solidFill>
              </a:rPr>
              <a:t>2</a:t>
            </a:r>
            <a:r>
              <a:rPr lang="ru-RU" sz="2400" b="1" smtClean="0">
                <a:solidFill>
                  <a:srgbClr val="003300"/>
                </a:solidFill>
                <a:cs typeface="Arial" charset="0"/>
              </a:rPr>
              <a:t>↓</a:t>
            </a:r>
            <a:r>
              <a:rPr lang="ru-RU" sz="2400" b="1" baseline="-25000" smtClean="0">
                <a:solidFill>
                  <a:srgbClr val="003300"/>
                </a:solidFill>
              </a:rPr>
              <a:t>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2400" b="1" smtClean="0">
                <a:solidFill>
                  <a:srgbClr val="003300"/>
                </a:solidFill>
              </a:rPr>
              <a:t>+ 3Н</a:t>
            </a:r>
            <a:r>
              <a:rPr lang="ru-RU" sz="2400" b="1" baseline="-25000" smtClean="0">
                <a:solidFill>
                  <a:srgbClr val="003300"/>
                </a:solidFill>
              </a:rPr>
              <a:t>2</a:t>
            </a:r>
            <a:r>
              <a:rPr lang="ru-RU" sz="2400" b="1" smtClean="0">
                <a:solidFill>
                  <a:srgbClr val="003300"/>
                </a:solidFill>
              </a:rPr>
              <a:t>О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smtClean="0">
                <a:solidFill>
                  <a:srgbClr val="003300"/>
                </a:solidFill>
              </a:rPr>
              <a:t>**</a:t>
            </a:r>
            <a:r>
              <a:rPr lang="ru-RU" sz="1800" b="1" smtClean="0">
                <a:solidFill>
                  <a:srgbClr val="FF0066"/>
                </a:solidFill>
              </a:rPr>
              <a:t>Кислотный оксид + </a:t>
            </a:r>
            <a:r>
              <a:rPr lang="ru-RU" sz="1800" b="1" smtClean="0">
                <a:solidFill>
                  <a:srgbClr val="003300"/>
                </a:solidFill>
              </a:rPr>
              <a:t>соль = соль</a:t>
            </a:r>
            <a:r>
              <a:rPr lang="ru-RU" sz="1800" b="1" smtClean="0">
                <a:solidFill>
                  <a:srgbClr val="FF0066"/>
                </a:solidFill>
              </a:rPr>
              <a:t> + кислотный оксид</a:t>
            </a:r>
            <a:r>
              <a:rPr lang="en-US" sz="1800" b="1" smtClean="0">
                <a:solidFill>
                  <a:srgbClr val="FF0066"/>
                </a:solidFill>
              </a:rPr>
              <a:t> </a:t>
            </a:r>
            <a:r>
              <a:rPr lang="ru-RU" sz="1800" b="1" smtClean="0">
                <a:solidFill>
                  <a:srgbClr val="FF0066"/>
                </a:solidFill>
                <a:cs typeface="Arial" charset="0"/>
              </a:rPr>
              <a:t>↑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smtClean="0">
                <a:solidFill>
                  <a:srgbClr val="003300"/>
                </a:solidFill>
              </a:rPr>
              <a:t>Na</a:t>
            </a:r>
            <a:r>
              <a:rPr lang="en-US" sz="2000" b="1" baseline="-25000" smtClean="0">
                <a:solidFill>
                  <a:srgbClr val="003300"/>
                </a:solidFill>
              </a:rPr>
              <a:t>2</a:t>
            </a:r>
            <a:r>
              <a:rPr lang="en-US" sz="2000" b="1" smtClean="0">
                <a:solidFill>
                  <a:srgbClr val="003300"/>
                </a:solidFill>
              </a:rPr>
              <a:t>CO</a:t>
            </a:r>
            <a:r>
              <a:rPr lang="en-US" sz="2000" b="1" baseline="-25000" smtClean="0">
                <a:solidFill>
                  <a:srgbClr val="003300"/>
                </a:solidFill>
              </a:rPr>
              <a:t>3</a:t>
            </a:r>
            <a:r>
              <a:rPr lang="en-US" sz="2000" b="1" smtClean="0">
                <a:solidFill>
                  <a:srgbClr val="003300"/>
                </a:solidFill>
              </a:rPr>
              <a:t> +</a:t>
            </a:r>
            <a:r>
              <a:rPr lang="en-US" sz="2000" b="1" smtClean="0">
                <a:solidFill>
                  <a:srgbClr val="FF0066"/>
                </a:solidFill>
              </a:rPr>
              <a:t> SiO</a:t>
            </a:r>
            <a:r>
              <a:rPr lang="en-US" sz="2000" b="1" baseline="-25000" smtClean="0">
                <a:solidFill>
                  <a:srgbClr val="FF0066"/>
                </a:solidFill>
              </a:rPr>
              <a:t>2</a:t>
            </a:r>
            <a:r>
              <a:rPr lang="en-US" sz="2000" b="1" smtClean="0">
                <a:solidFill>
                  <a:srgbClr val="FF0066"/>
                </a:solidFill>
              </a:rPr>
              <a:t> = </a:t>
            </a:r>
            <a:r>
              <a:rPr lang="en-US" sz="2000" b="1" smtClean="0">
                <a:solidFill>
                  <a:srgbClr val="003300"/>
                </a:solidFill>
              </a:rPr>
              <a:t>Na</a:t>
            </a:r>
            <a:r>
              <a:rPr lang="en-US" sz="2000" b="1" baseline="-25000" smtClean="0">
                <a:solidFill>
                  <a:srgbClr val="003300"/>
                </a:solidFill>
              </a:rPr>
              <a:t>2</a:t>
            </a:r>
            <a:r>
              <a:rPr lang="en-US" sz="2000" b="1" smtClean="0">
                <a:solidFill>
                  <a:srgbClr val="003300"/>
                </a:solidFill>
              </a:rPr>
              <a:t>SiO</a:t>
            </a:r>
            <a:r>
              <a:rPr lang="en-US" sz="2000" b="1" baseline="-25000" smtClean="0">
                <a:solidFill>
                  <a:srgbClr val="003300"/>
                </a:solidFill>
              </a:rPr>
              <a:t>3</a:t>
            </a:r>
            <a:r>
              <a:rPr lang="en-US" sz="2000" b="1" smtClean="0">
                <a:solidFill>
                  <a:srgbClr val="003300"/>
                </a:solidFill>
              </a:rPr>
              <a:t> + </a:t>
            </a:r>
            <a:r>
              <a:rPr lang="en-US" sz="2000" b="1" smtClean="0">
                <a:solidFill>
                  <a:srgbClr val="FF0066"/>
                </a:solidFill>
              </a:rPr>
              <a:t>CO</a:t>
            </a:r>
            <a:r>
              <a:rPr lang="en-US" sz="2000" b="1" baseline="-25000" smtClean="0">
                <a:solidFill>
                  <a:srgbClr val="FF0066"/>
                </a:solidFill>
              </a:rPr>
              <a:t>2</a:t>
            </a:r>
            <a:r>
              <a:rPr lang="en-US" sz="2000" b="1" smtClean="0">
                <a:solidFill>
                  <a:srgbClr val="FF0066"/>
                </a:solidFill>
                <a:cs typeface="Arial" charset="0"/>
              </a:rPr>
              <a:t>↑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1800" b="1" smtClean="0">
                <a:solidFill>
                  <a:srgbClr val="003300"/>
                </a:solidFill>
                <a:cs typeface="Arial" charset="0"/>
              </a:rPr>
              <a:t>Применяется в производстве стекла</a:t>
            </a:r>
            <a:endParaRPr lang="en-US" sz="1800" b="1" smtClean="0">
              <a:solidFill>
                <a:srgbClr val="0033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642350" cy="1785937"/>
          </a:xfrm>
        </p:spPr>
        <p:txBody>
          <a:bodyPr/>
          <a:lstStyle/>
          <a:p>
            <a:pPr marL="838200" indent="-838200" algn="l" eaLnBrk="1" hangingPunct="1"/>
            <a:r>
              <a:rPr lang="ru-RU" sz="2000" smtClean="0">
                <a:solidFill>
                  <a:schemeClr val="accent2"/>
                </a:solidFill>
              </a:rPr>
              <a:t>Выберите из перечня веществ </a:t>
            </a:r>
            <a:r>
              <a:rPr lang="ru-RU" sz="2000" b="1" u="sng" smtClean="0">
                <a:solidFill>
                  <a:schemeClr val="accent2"/>
                </a:solidFill>
              </a:rPr>
              <a:t>основный оксид. </a:t>
            </a:r>
            <a:br>
              <a:rPr lang="ru-RU" sz="2000" b="1" u="sng" smtClean="0">
                <a:solidFill>
                  <a:schemeClr val="accent2"/>
                </a:solidFill>
              </a:rPr>
            </a:br>
            <a:r>
              <a:rPr lang="ru-RU" sz="2000" smtClean="0">
                <a:solidFill>
                  <a:schemeClr val="accent2"/>
                </a:solidFill>
              </a:rPr>
              <a:t>Напишите для него уравнения </a:t>
            </a:r>
            <a:r>
              <a:rPr lang="ru-RU" sz="2000" u="sng" smtClean="0">
                <a:solidFill>
                  <a:schemeClr val="accent2"/>
                </a:solidFill>
              </a:rPr>
              <a:t>возможных </a:t>
            </a:r>
            <a:r>
              <a:rPr lang="ru-RU" sz="2000" smtClean="0">
                <a:solidFill>
                  <a:schemeClr val="accent2"/>
                </a:solidFill>
              </a:rPr>
              <a:t>реакций</a:t>
            </a:r>
            <a:br>
              <a:rPr lang="ru-RU" sz="2000" smtClean="0">
                <a:solidFill>
                  <a:schemeClr val="accent2"/>
                </a:solidFill>
              </a:rPr>
            </a:br>
            <a:r>
              <a:rPr lang="ru-RU" sz="2000" smtClean="0">
                <a:solidFill>
                  <a:schemeClr val="accent2"/>
                </a:solidFill>
              </a:rPr>
              <a:t>с  перечисленными ниже веществами: </a:t>
            </a:r>
            <a:br>
              <a:rPr lang="ru-RU" sz="2000" smtClean="0">
                <a:solidFill>
                  <a:schemeClr val="accent2"/>
                </a:solidFill>
              </a:rPr>
            </a:br>
            <a:r>
              <a:rPr lang="ru-RU" sz="2000" b="1" smtClean="0">
                <a:solidFill>
                  <a:schemeClr val="accent2"/>
                </a:solidFill>
              </a:rPr>
              <a:t>вода, оксид азота </a:t>
            </a:r>
            <a:r>
              <a:rPr lang="en-US" sz="2000" b="1" smtClean="0">
                <a:solidFill>
                  <a:schemeClr val="accent2"/>
                </a:solidFill>
              </a:rPr>
              <a:t>(V)</a:t>
            </a:r>
            <a:r>
              <a:rPr lang="ru-RU" sz="2000" b="1" smtClean="0">
                <a:solidFill>
                  <a:schemeClr val="accent2"/>
                </a:solidFill>
              </a:rPr>
              <a:t>, серная кислота, гидроксид кальция, оксид железа (</a:t>
            </a:r>
            <a:r>
              <a:rPr lang="en-US" sz="2000" b="1" smtClean="0">
                <a:solidFill>
                  <a:schemeClr val="accent2"/>
                </a:solidFill>
              </a:rPr>
              <a:t>II)</a:t>
            </a:r>
            <a:r>
              <a:rPr lang="ru-RU" sz="2000" b="1" smtClean="0">
                <a:solidFill>
                  <a:schemeClr val="accent2"/>
                </a:solidFill>
              </a:rPr>
              <a:t>, оксид   калия, карбонат натрия</a:t>
            </a:r>
            <a:endParaRPr lang="ru-RU" sz="2000" b="1" u="sng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/>
          <a:lstStyle/>
          <a:p>
            <a:pPr eaLnBrk="1" hangingPunct="1"/>
            <a:r>
              <a:rPr lang="ru-RU" sz="2000" smtClean="0">
                <a:solidFill>
                  <a:schemeClr val="accent2"/>
                </a:solidFill>
              </a:rPr>
              <a:t>Выберите из перечня веществ </a:t>
            </a:r>
            <a:r>
              <a:rPr lang="ru-RU" sz="2000" b="1" smtClean="0">
                <a:solidFill>
                  <a:srgbClr val="FF0000"/>
                </a:solidFill>
              </a:rPr>
              <a:t>кислотный</a:t>
            </a:r>
            <a:r>
              <a:rPr lang="ru-RU" sz="2000" b="1" u="sng" smtClean="0">
                <a:solidFill>
                  <a:srgbClr val="FF0000"/>
                </a:solidFill>
              </a:rPr>
              <a:t> оксид.</a:t>
            </a:r>
            <a:r>
              <a:rPr lang="ru-RU" sz="2000" b="1" u="sng" smtClean="0">
                <a:solidFill>
                  <a:schemeClr val="accent2"/>
                </a:solidFill>
              </a:rPr>
              <a:t> </a:t>
            </a:r>
            <a:br>
              <a:rPr lang="ru-RU" sz="2000" b="1" u="sng" smtClean="0">
                <a:solidFill>
                  <a:schemeClr val="accent2"/>
                </a:solidFill>
              </a:rPr>
            </a:br>
            <a:r>
              <a:rPr lang="ru-RU" sz="2000" smtClean="0">
                <a:solidFill>
                  <a:schemeClr val="accent2"/>
                </a:solidFill>
              </a:rPr>
              <a:t>Напишите для него уравнения </a:t>
            </a:r>
            <a:r>
              <a:rPr lang="ru-RU" sz="2000" u="sng" smtClean="0">
                <a:solidFill>
                  <a:schemeClr val="accent2"/>
                </a:solidFill>
              </a:rPr>
              <a:t>возможных </a:t>
            </a:r>
            <a:r>
              <a:rPr lang="ru-RU" sz="2000" smtClean="0">
                <a:solidFill>
                  <a:schemeClr val="accent2"/>
                </a:solidFill>
              </a:rPr>
              <a:t>реакций</a:t>
            </a:r>
            <a:br>
              <a:rPr lang="ru-RU" sz="2000" smtClean="0">
                <a:solidFill>
                  <a:schemeClr val="accent2"/>
                </a:solidFill>
              </a:rPr>
            </a:br>
            <a:r>
              <a:rPr lang="ru-RU" sz="2000" smtClean="0">
                <a:solidFill>
                  <a:schemeClr val="accent2"/>
                </a:solidFill>
              </a:rPr>
              <a:t>с  перечисленными ниже веществами: </a:t>
            </a:r>
            <a:br>
              <a:rPr lang="ru-RU" sz="2000" smtClean="0">
                <a:solidFill>
                  <a:schemeClr val="accent2"/>
                </a:solidFill>
              </a:rPr>
            </a:br>
            <a:r>
              <a:rPr lang="ru-RU" sz="2000" b="1" smtClean="0">
                <a:solidFill>
                  <a:schemeClr val="accent2"/>
                </a:solidFill>
              </a:rPr>
              <a:t>вода, оксид азота </a:t>
            </a:r>
            <a:r>
              <a:rPr lang="en-US" sz="2000" b="1" smtClean="0">
                <a:solidFill>
                  <a:schemeClr val="accent2"/>
                </a:solidFill>
              </a:rPr>
              <a:t>(V)</a:t>
            </a:r>
            <a:r>
              <a:rPr lang="ru-RU" sz="2000" b="1" smtClean="0">
                <a:solidFill>
                  <a:schemeClr val="accent2"/>
                </a:solidFill>
              </a:rPr>
              <a:t>, серная кислота, гидроксид кальция, оксид железа (</a:t>
            </a:r>
            <a:r>
              <a:rPr lang="en-US" sz="2000" b="1" smtClean="0">
                <a:solidFill>
                  <a:schemeClr val="accent2"/>
                </a:solidFill>
              </a:rPr>
              <a:t>II)</a:t>
            </a:r>
            <a:r>
              <a:rPr lang="ru-RU" sz="2000" b="1" smtClean="0">
                <a:solidFill>
                  <a:schemeClr val="accent2"/>
                </a:solidFill>
              </a:rPr>
              <a:t>, оксид   калия, карбонат натрия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8229600" cy="647700"/>
          </a:xfrm>
        </p:spPr>
        <p:txBody>
          <a:bodyPr/>
          <a:lstStyle/>
          <a:p>
            <a:pPr eaLnBrk="1" hangingPunct="1"/>
            <a:r>
              <a:rPr lang="ru-RU" sz="2800" smtClean="0">
                <a:solidFill>
                  <a:schemeClr val="accent2"/>
                </a:solidFill>
              </a:rPr>
              <a:t>ОСНОВАНИЯ</a:t>
            </a:r>
          </a:p>
        </p:txBody>
      </p:sp>
      <p:graphicFrame>
        <p:nvGraphicFramePr>
          <p:cNvPr id="14367" name="Group 31"/>
          <p:cNvGraphicFramePr>
            <a:graphicFrameLocks noGrp="1"/>
          </p:cNvGraphicFramePr>
          <p:nvPr>
            <p:ph type="tbl" idx="1"/>
          </p:nvPr>
        </p:nvGraphicFramePr>
        <p:xfrm>
          <a:off x="0" y="1052513"/>
          <a:ext cx="8893175" cy="5573777"/>
        </p:xfrm>
        <a:graphic>
          <a:graphicData uri="http://schemas.openxmlformats.org/drawingml/2006/table">
            <a:tbl>
              <a:tblPr/>
              <a:tblGrid>
                <a:gridCol w="303213"/>
                <a:gridCol w="8589962"/>
              </a:tblGrid>
              <a:tr h="1287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Действие </a:t>
                      </a:r>
                      <a:r>
                        <a:rPr kumimoji="0" lang="ru-RU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щелочей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 на индикаторы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LiOH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→ Li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+ OH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фенолфталеиновый в щелочах </a:t>
                      </a:r>
                      <a:r>
                        <a:rPr kumimoji="0" lang="ru-RU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малиновый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Са(ОН)</a:t>
                      </a:r>
                      <a:r>
                        <a:rPr kumimoji="0" lang="ru-RU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→СаОН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+ОН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; СаОН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↔Са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2+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+ОН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универсальный </a:t>
                      </a:r>
                      <a:r>
                        <a:rPr kumimoji="0" lang="ru-RU" sz="16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синий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9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Реакция нейтрализации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Н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+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 +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ОН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-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= Н</a:t>
                      </a:r>
                      <a:r>
                        <a:rPr kumimoji="0" lang="ru-RU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О,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∆Н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0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можно увидеть только с индикатором)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2Fe(OH)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(н)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+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6H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(сильная кислота)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 2Fe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3+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+ 3H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O,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∆Н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4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Щелочь (р) +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</a:rPr>
                        <a:t>соль(р) =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н. основание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↓ +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соль (р)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3NaOH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FeCl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Fe(OH)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↓ +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3NaCl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Fe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3+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3OH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= Fe(OH)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↓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красно-бурый осадок, </a:t>
                      </a:r>
                      <a:r>
                        <a:rPr kumimoji="0" lang="ru-RU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ржавчина</a:t>
                      </a:r>
                      <a:endParaRPr kumimoji="0" lang="en-US" sz="2000" b="1" i="0" u="sng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Щелочь +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кислотный оксид =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соль + Н</a:t>
                      </a:r>
                      <a:r>
                        <a:rPr kumimoji="0" lang="ru-RU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3Са(ОН)</a:t>
                      </a:r>
                      <a:r>
                        <a:rPr kumimoji="0" lang="ru-RU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+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</a:t>
                      </a:r>
                      <a:r>
                        <a:rPr kumimoji="0" lang="ru-RU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</a:t>
                      </a:r>
                      <a:r>
                        <a:rPr kumimoji="0" lang="ru-RU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</a:t>
                      </a:r>
                      <a:r>
                        <a:rPr kumimoji="0" lang="ru-RU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(РО</a:t>
                      </a:r>
                      <a:r>
                        <a:rPr kumimoji="0" lang="ru-RU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kumimoji="0" lang="ru-RU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↓ + 3Н</a:t>
                      </a:r>
                      <a:r>
                        <a:rPr kumimoji="0" lang="ru-RU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3Са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2+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+ 6ОН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+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</a:t>
                      </a:r>
                      <a:r>
                        <a:rPr kumimoji="0" lang="ru-RU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</a:t>
                      </a:r>
                      <a:r>
                        <a:rPr kumimoji="0" lang="ru-RU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</a:t>
                      </a:r>
                      <a:r>
                        <a:rPr kumimoji="0" lang="ru-RU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(РО</a:t>
                      </a:r>
                      <a:r>
                        <a:rPr kumimoji="0" lang="ru-RU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kumimoji="0" lang="ru-RU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↓ + 3Н</a:t>
                      </a:r>
                      <a:r>
                        <a:rPr kumimoji="0" lang="ru-RU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074862"/>
          </a:xfrm>
        </p:spPr>
        <p:txBody>
          <a:bodyPr/>
          <a:lstStyle/>
          <a:p>
            <a:pPr eaLnBrk="1" hangingPunct="1"/>
            <a:r>
              <a:rPr lang="ru-RU" sz="2000" smtClean="0">
                <a:solidFill>
                  <a:schemeClr val="accent2"/>
                </a:solidFill>
              </a:rPr>
              <a:t>Выберите из перечня веществ </a:t>
            </a:r>
            <a:r>
              <a:rPr lang="ru-RU" sz="2000" b="1" u="sng" smtClean="0">
                <a:solidFill>
                  <a:schemeClr val="accent2"/>
                </a:solidFill>
              </a:rPr>
              <a:t>основание (щелочь). </a:t>
            </a:r>
            <a:br>
              <a:rPr lang="ru-RU" sz="2000" b="1" u="sng" smtClean="0">
                <a:solidFill>
                  <a:schemeClr val="accent2"/>
                </a:solidFill>
              </a:rPr>
            </a:br>
            <a:r>
              <a:rPr lang="ru-RU" sz="2000" smtClean="0">
                <a:solidFill>
                  <a:schemeClr val="accent2"/>
                </a:solidFill>
              </a:rPr>
              <a:t>Напишите для него уравнения </a:t>
            </a:r>
            <a:r>
              <a:rPr lang="ru-RU" sz="2000" u="sng" smtClean="0">
                <a:solidFill>
                  <a:schemeClr val="accent2"/>
                </a:solidFill>
              </a:rPr>
              <a:t>возможных </a:t>
            </a:r>
            <a:r>
              <a:rPr lang="ru-RU" sz="2000" smtClean="0">
                <a:solidFill>
                  <a:schemeClr val="accent2"/>
                </a:solidFill>
              </a:rPr>
              <a:t>реакций</a:t>
            </a:r>
            <a:br>
              <a:rPr lang="ru-RU" sz="2000" smtClean="0">
                <a:solidFill>
                  <a:schemeClr val="accent2"/>
                </a:solidFill>
              </a:rPr>
            </a:br>
            <a:r>
              <a:rPr lang="ru-RU" sz="2000" smtClean="0">
                <a:solidFill>
                  <a:schemeClr val="accent2"/>
                </a:solidFill>
              </a:rPr>
              <a:t>с  перечисленными ниже веществами: </a:t>
            </a:r>
            <a:br>
              <a:rPr lang="ru-RU" sz="2000" smtClean="0">
                <a:solidFill>
                  <a:schemeClr val="accent2"/>
                </a:solidFill>
              </a:rPr>
            </a:br>
            <a:r>
              <a:rPr lang="ru-RU" sz="2000" b="1" smtClean="0">
                <a:solidFill>
                  <a:schemeClr val="accent2"/>
                </a:solidFill>
              </a:rPr>
              <a:t>вода, оксид серы (</a:t>
            </a:r>
            <a:r>
              <a:rPr lang="en-US" sz="2000" b="1" smtClean="0">
                <a:solidFill>
                  <a:schemeClr val="accent2"/>
                </a:solidFill>
              </a:rPr>
              <a:t>VI)</a:t>
            </a:r>
            <a:r>
              <a:rPr lang="ru-RU" sz="2000" b="1" smtClean="0">
                <a:solidFill>
                  <a:schemeClr val="accent2"/>
                </a:solidFill>
              </a:rPr>
              <a:t>, серная кислота, гидроксид калия, гидроксид железа (</a:t>
            </a:r>
            <a:r>
              <a:rPr lang="en-US" sz="2000" b="1" smtClean="0">
                <a:solidFill>
                  <a:schemeClr val="accent2"/>
                </a:solidFill>
              </a:rPr>
              <a:t>II)</a:t>
            </a:r>
            <a:r>
              <a:rPr lang="ru-RU" sz="2000" b="1" smtClean="0">
                <a:solidFill>
                  <a:schemeClr val="accent2"/>
                </a:solidFill>
              </a:rPr>
              <a:t>, оксид   кальция, хлорид меди </a:t>
            </a:r>
            <a:r>
              <a:rPr lang="en-US" sz="2000" b="1" smtClean="0">
                <a:solidFill>
                  <a:schemeClr val="accent2"/>
                </a:solidFill>
              </a:rPr>
              <a:t>(II)</a:t>
            </a:r>
            <a:endParaRPr lang="ru-RU" sz="2000" b="1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1089</Words>
  <Application>Microsoft Office PowerPoint</Application>
  <PresentationFormat>Экран (4:3)</PresentationFormat>
  <Paragraphs>275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Оформление по умолчанию</vt:lpstr>
      <vt:lpstr>Химические свойства опорные конспекты</vt:lpstr>
      <vt:lpstr>КИСЛОТЫ</vt:lpstr>
      <vt:lpstr>Классификация оксидов</vt:lpstr>
      <vt:lpstr>Слайд 4</vt:lpstr>
      <vt:lpstr>Опорный конспект (ОК)     ОКСИДЫ</vt:lpstr>
      <vt:lpstr>Выберите из перечня веществ основный оксид.  Напишите для него уравнения возможных реакций с  перечисленными ниже веществами:  вода, оксид азота (V), серная кислота, гидроксид кальция, оксид железа (II), оксид   калия, карбонат натрия</vt:lpstr>
      <vt:lpstr>Выберите из перечня веществ кислотный оксид.  Напишите для него уравнения возможных реакций с  перечисленными ниже веществами:  вода, оксид азота (V), серная кислота, гидроксид кальция, оксид железа (II), оксид   калия, карбонат натрия</vt:lpstr>
      <vt:lpstr>ОСНОВАНИЯ</vt:lpstr>
      <vt:lpstr>Выберите из перечня веществ основание (щелочь).  Напишите для него уравнения возможных реакций с  перечисленными ниже веществами:  вода, оксид серы (VI), серная кислота, гидроксид калия, гидроксид железа (II), оксид   кальция, хлорид меди (II)</vt:lpstr>
      <vt:lpstr>Выберите из перечня веществ кислоту  Напишите для нее уравнения возможных реакций с  перечисленными ниже веществами:  вода, оксид серы (VI), серная кислота, гидроксид кальция, гидроксид меди (II), оксид   железа (III), силикат натрия, магний </vt:lpstr>
      <vt:lpstr>Слайд 11</vt:lpstr>
      <vt:lpstr>СОЛИ Все соли – ионные соединения, сильные электролиты </vt:lpstr>
      <vt:lpstr>Выберите из перечня веществ соль  Напишите для нее уравнения возможных реакций с  перечисленными ниже веществами:  вода, оксид серы (VI), серная кислота, гидроксид натрия, сульфат меди (II), железо, хлорид натрия, нитрат серебра </vt:lpstr>
      <vt:lpstr>Генетическая связь неорганических веществ</vt:lpstr>
      <vt:lpstr>Генетическая связь неорганических веществ</vt:lpstr>
      <vt:lpstr>Реакции ионного обмена идут  без изменения заряда ионов</vt:lpstr>
      <vt:lpstr>Химические свойства – сводная таблица</vt:lpstr>
    </vt:vector>
  </TitlesOfParts>
  <Company>L40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Химические свойства опорные конспекты</dc:title>
  <dc:creator>tpm</dc:creator>
  <cp:lastModifiedBy>Admin</cp:lastModifiedBy>
  <cp:revision>45</cp:revision>
  <dcterms:created xsi:type="dcterms:W3CDTF">2009-04-28T10:45:26Z</dcterms:created>
  <dcterms:modified xsi:type="dcterms:W3CDTF">2020-04-17T11:01:06Z</dcterms:modified>
</cp:coreProperties>
</file>