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60" r:id="rId4"/>
    <p:sldId id="261" r:id="rId5"/>
    <p:sldId id="262" r:id="rId6"/>
    <p:sldId id="257" r:id="rId7"/>
    <p:sldId id="264" r:id="rId8"/>
    <p:sldId id="263" r:id="rId9"/>
    <p:sldId id="265" r:id="rId10"/>
    <p:sldId id="266" r:id="rId11"/>
    <p:sldId id="267" r:id="rId12"/>
    <p:sldId id="268" r:id="rId13"/>
    <p:sldId id="258" r:id="rId14"/>
    <p:sldId id="269" r:id="rId15"/>
    <p:sldId id="270" r:id="rId16"/>
    <p:sldId id="271" r:id="rId17"/>
    <p:sldId id="272" r:id="rId18"/>
    <p:sldId id="276" r:id="rId19"/>
    <p:sldId id="274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&#1074;&#1089;&#1090;&#1072;&#1074;&#1082;&#1072;.pptx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52;&#1077;&#1081;&#1086;&#1079;.mp4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7467600" cy="69215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Сравнительный анализ </a:t>
            </a:r>
            <a:br>
              <a:rPr lang="ru-RU" b="1" dirty="0" smtClean="0"/>
            </a:br>
            <a:r>
              <a:rPr lang="ru-RU" b="1" dirty="0" smtClean="0"/>
              <a:t>митоза и мейоза</a:t>
            </a: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268413"/>
            <a:ext cx="2786062" cy="494666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08175" y="1341438"/>
            <a:ext cx="3657600" cy="4643437"/>
          </a:xfrm>
          <a:ln w="38100"/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Профаза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Метафаза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Анафаза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Телофаза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908175" y="1628775"/>
            <a:ext cx="1079500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051050" y="2924175"/>
            <a:ext cx="8651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484438" y="4652963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627313" y="5516563"/>
            <a:ext cx="2889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3" name="Picture 2" descr="http://biologymoscow.ucoz.ru/illustracii/obwajabio/citologia/meyi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1438"/>
            <a:ext cx="4186238" cy="494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1975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613"/>
            <a:ext cx="8382000" cy="56372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В результате мейоза </a:t>
            </a:r>
            <a:r>
              <a:rPr lang="ru-RU" b="1" dirty="0" smtClean="0"/>
              <a:t>из одной </a:t>
            </a:r>
            <a:r>
              <a:rPr lang="ru-RU" dirty="0" smtClean="0"/>
              <a:t>материнской клетки образуется </a:t>
            </a:r>
            <a:r>
              <a:rPr lang="ru-RU" b="1" dirty="0" smtClean="0"/>
              <a:t>четыре</a:t>
            </a:r>
            <a:r>
              <a:rPr lang="ru-RU" dirty="0" smtClean="0"/>
              <a:t> дочерние клетки, в каждой из которых в два раза меньше хромосом, чем в материнской клетке.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                                        2 деление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                  1 деление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5105400" y="3429000"/>
            <a:ext cx="604838" cy="5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181600" y="4419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116013" y="4221163"/>
            <a:ext cx="1079500" cy="1130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  <a:r>
              <a:rPr lang="en-US" dirty="0"/>
              <a:t>n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29200" y="51054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463" y="5867400"/>
            <a:ext cx="617537" cy="708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4064000" y="3327400"/>
            <a:ext cx="577850" cy="16954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657600" y="4648200"/>
            <a:ext cx="14478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810000" y="5410200"/>
            <a:ext cx="1077913" cy="142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08400" y="5589588"/>
            <a:ext cx="1008063" cy="431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971800" y="4191000"/>
            <a:ext cx="512763" cy="677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16238" y="5105400"/>
            <a:ext cx="665162" cy="606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2209800" y="4572000"/>
            <a:ext cx="792163" cy="28733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2"/>
          </p:cNvCxnSpPr>
          <p:nvPr/>
        </p:nvCxnSpPr>
        <p:spPr>
          <a:xfrm>
            <a:off x="2124075" y="5084763"/>
            <a:ext cx="792163" cy="3238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211638" y="2420938"/>
            <a:ext cx="73025" cy="4248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Значение мейоза. </a:t>
            </a:r>
            <a:br>
              <a:rPr lang="ru-RU" dirty="0" smtClean="0"/>
            </a:br>
            <a:r>
              <a:rPr lang="ru-RU" dirty="0" smtClean="0"/>
              <a:t>Биологическая роль мейоза.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61448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dirty="0" smtClean="0"/>
              <a:t>Мейоз обеспечивает комбинативную изменчивость.</a:t>
            </a:r>
          </a:p>
          <a:p>
            <a:pPr eaLnBrk="1" hangingPunct="1"/>
            <a:r>
              <a:rPr lang="ru-RU" dirty="0" smtClean="0"/>
              <a:t>Обеспечивает постоянный для каждого вида набор хромосом.</a:t>
            </a:r>
          </a:p>
        </p:txBody>
      </p:sp>
      <p:pic>
        <p:nvPicPr>
          <p:cNvPr id="12292" name="Picture 2" descr="http://www.biyolojiegitim.yyu.edu.tr/k/Tet/thumbnails/Tetrad%202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648200"/>
            <a:ext cx="28797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http://im0-tub-ru.yandex.net/i?id=57615376-3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1508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 Детские картинки животных - Киты – млекопитающие.                                                     Мама кормит своего малыша молоком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352800"/>
            <a:ext cx="1920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 descr="http://im2-tub-ru.yandex.net/i?id=472078489-46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5516563"/>
            <a:ext cx="14287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4" descr="Картинка 76 из 45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9718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6" descr="Картинка 149 из 45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5219700"/>
            <a:ext cx="21971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7467600" cy="69215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“Сравнение митоза и мейоза”</a:t>
            </a: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268413"/>
            <a:ext cx="2786062" cy="46815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08175" y="1341438"/>
            <a:ext cx="3657600" cy="4643437"/>
          </a:xfrm>
          <a:ln w="38100"/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Профаза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Метафаза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Анафаза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Телофаза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116013" y="620713"/>
            <a:ext cx="1154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митоз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5724525" y="692150"/>
            <a:ext cx="119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мейоз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908175" y="1628775"/>
            <a:ext cx="1079500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051050" y="2924175"/>
            <a:ext cx="8651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484438" y="4652963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627313" y="5516563"/>
            <a:ext cx="2889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3" name="Picture 2" descr="http://biologymoscow.ucoz.ru/illustracii/obwajabio/citologia/meyi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1438"/>
            <a:ext cx="41862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Сходства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/>
          <a:lstStyle/>
          <a:p>
            <a:r>
              <a:rPr lang="ru-RU" dirty="0" smtClean="0"/>
              <a:t>Имеются   __________    фазы деления</a:t>
            </a:r>
          </a:p>
          <a:p>
            <a:endParaRPr lang="ru-RU" dirty="0" smtClean="0"/>
          </a:p>
          <a:p>
            <a:r>
              <a:rPr lang="ru-RU" dirty="0" smtClean="0"/>
              <a:t>Перед митозом и мейозом происходит  </a:t>
            </a:r>
            <a:r>
              <a:rPr lang="ru-RU" u="sng" dirty="0" smtClean="0"/>
              <a:t>_____________</a:t>
            </a:r>
            <a:r>
              <a:rPr lang="ru-RU" dirty="0" smtClean="0"/>
              <a:t> хромосом</a:t>
            </a:r>
            <a:r>
              <a:rPr lang="ru-RU" u="sng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298" y="142873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одинаковые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328612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самоудвоение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Различия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1928803"/>
            <a:ext cx="4143404" cy="242889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Происходит в </a:t>
            </a:r>
            <a:r>
              <a:rPr lang="ru-RU" b="1" u="sng" dirty="0" smtClean="0"/>
              <a:t>_________    </a:t>
            </a:r>
            <a:r>
              <a:rPr lang="ru-RU" b="1" dirty="0" smtClean="0"/>
              <a:t>   клетках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Лежит в основе </a:t>
            </a:r>
            <a:r>
              <a:rPr lang="ru-RU" b="1" u="sng" dirty="0" smtClean="0"/>
              <a:t>______________ </a:t>
            </a:r>
            <a:r>
              <a:rPr lang="ru-RU" b="1" dirty="0" smtClean="0"/>
              <a:t>размножения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25755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Происходит в созревающих </a:t>
            </a:r>
            <a:r>
              <a:rPr lang="ru-RU" b="1" u="sng" dirty="0" smtClean="0"/>
              <a:t>___________ </a:t>
            </a:r>
            <a:r>
              <a:rPr lang="ru-RU" b="1" dirty="0" smtClean="0"/>
              <a:t>клетках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Лежит в основе </a:t>
            </a:r>
            <a:r>
              <a:rPr lang="ru-RU" b="1" u="sng" dirty="0" smtClean="0"/>
              <a:t>______________ </a:t>
            </a:r>
            <a:r>
              <a:rPr lang="ru-RU" b="1" dirty="0" smtClean="0"/>
              <a:t>размножения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92867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МИТОЗ</a:t>
            </a:r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235743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соматических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328612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бесполого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92867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МЕЙОЗ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242886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половых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86380" y="328612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полового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7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Различия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57363"/>
            <a:ext cx="4038600" cy="257176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3. _____ деление</a:t>
            </a:r>
          </a:p>
          <a:p>
            <a:pPr>
              <a:buNone/>
            </a:pPr>
            <a:r>
              <a:rPr lang="ru-RU" b="1" dirty="0" smtClean="0"/>
              <a:t>4. Удвоение молекул ДНК происходит в _____________ перед делением.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1"/>
            <a:ext cx="4357718" cy="368618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3.____ последовательных деления</a:t>
            </a:r>
          </a:p>
          <a:p>
            <a:pPr>
              <a:buNone/>
            </a:pPr>
            <a:r>
              <a:rPr lang="ru-RU" b="1" dirty="0" smtClean="0"/>
              <a:t>4. Удвоение молекул ДНК происходит только </a:t>
            </a:r>
            <a:r>
              <a:rPr lang="ru-RU" b="1" dirty="0" err="1" smtClean="0"/>
              <a:t>_____________________делением</a:t>
            </a:r>
            <a:r>
              <a:rPr lang="ru-RU" b="1" dirty="0" smtClean="0"/>
              <a:t>, перед вторым делением интерфазы нет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28586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Митоз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114298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Мейоз</a:t>
            </a:r>
            <a:endParaRPr lang="ru-RU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185736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Одно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321468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интерфазе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157161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Два 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328612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перед первым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8" grpId="0" uiExpan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0043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5. ______ конъюгации.</a:t>
            </a:r>
          </a:p>
          <a:p>
            <a:pPr>
              <a:buNone/>
            </a:pPr>
            <a:r>
              <a:rPr lang="ru-RU" b="1" dirty="0" smtClean="0"/>
              <a:t>6. В метафазе удвоенные хромосомы выстраиваются по экватору ___________</a:t>
            </a:r>
          </a:p>
          <a:p>
            <a:pPr>
              <a:buNone/>
            </a:pPr>
            <a:r>
              <a:rPr lang="ru-RU" b="1" dirty="0" smtClean="0"/>
              <a:t>7. Образуются _____________________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5433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5. _______ конъюгация.</a:t>
            </a:r>
          </a:p>
          <a:p>
            <a:pPr>
              <a:buNone/>
            </a:pPr>
            <a:r>
              <a:rPr lang="ru-RU" b="1" dirty="0" smtClean="0"/>
              <a:t>6. В метафазе удвоенные хромосомы выстраиваются по экватору ___________.</a:t>
            </a:r>
          </a:p>
          <a:p>
            <a:pPr>
              <a:buNone/>
            </a:pPr>
            <a:r>
              <a:rPr lang="ru-RU" b="1" dirty="0" smtClean="0"/>
              <a:t>7. Образуются ____________________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100010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Митоз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92867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Мейоз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50017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Нет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328612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отдельно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414338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две</a:t>
            </a:r>
            <a:r>
              <a:rPr lang="ru-RU" sz="2000" dirty="0" smtClean="0"/>
              <a:t> </a:t>
            </a:r>
            <a:r>
              <a:rPr lang="ru-RU" sz="2000" b="1" dirty="0" smtClean="0"/>
              <a:t>диплоидные</a:t>
            </a:r>
            <a:r>
              <a:rPr lang="ru-RU" sz="2000" dirty="0" smtClean="0"/>
              <a:t> </a:t>
            </a:r>
            <a:r>
              <a:rPr lang="ru-RU" sz="2000" b="1" dirty="0" smtClean="0"/>
              <a:t>клетки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164305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02" y="328612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парами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4143381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Четыре гаплоидные  </a:t>
            </a:r>
          </a:p>
          <a:p>
            <a:r>
              <a:rPr lang="ru-RU" b="1" dirty="0" smtClean="0"/>
              <a:t>(половые)     клетки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7" grpId="0"/>
      <p:bldP spid="8" grpId="0" uiExpand="1"/>
      <p:bldP spid="9" grpId="0" uiExpand="1"/>
      <p:bldP spid="10" grpId="0" uiExpand="1"/>
      <p:bldP spid="11" grpId="0" uiExpand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6290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6795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Митоз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Мейоз</a:t>
                      </a:r>
                      <a:endParaRPr lang="ru-RU" sz="3200" dirty="0"/>
                    </a:p>
                  </a:txBody>
                  <a:tcPr/>
                </a:tc>
              </a:tr>
              <a:tr h="76795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1" dirty="0" smtClean="0"/>
                        <a:t>Происходит в соматических клетках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 Происходит в созревающих половых клетках</a:t>
                      </a:r>
                      <a:endParaRPr lang="ru-RU" b="1" dirty="0"/>
                    </a:p>
                  </a:txBody>
                  <a:tcPr/>
                </a:tc>
              </a:tr>
              <a:tr h="7679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2. Лежит в основе бесполого  размножения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2. Лежит в основе полового размножения</a:t>
                      </a:r>
                      <a:endParaRPr lang="ru-RU" b="1" dirty="0"/>
                    </a:p>
                  </a:txBody>
                  <a:tcPr/>
                </a:tc>
              </a:tr>
              <a:tr h="7679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 Одно деление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 Два последовательных деления</a:t>
                      </a:r>
                      <a:endParaRPr lang="ru-RU" b="1" dirty="0"/>
                    </a:p>
                  </a:txBody>
                  <a:tcPr/>
                </a:tc>
              </a:tr>
              <a:tr h="7679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 Удвоение молекул ДНК происходит в интерфазе перед делением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 Удвоение молекул ДНК происходит перед первым делением, перед вторым делением интерфазы нет</a:t>
                      </a:r>
                      <a:endParaRPr lang="ru-RU" b="1" dirty="0"/>
                    </a:p>
                  </a:txBody>
                  <a:tcPr/>
                </a:tc>
              </a:tr>
              <a:tr h="7679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5. Нет конъюгации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5. Есть конъюгация</a:t>
                      </a:r>
                      <a:endParaRPr lang="ru-RU" b="1" dirty="0"/>
                    </a:p>
                  </a:txBody>
                  <a:tcPr/>
                </a:tc>
              </a:tr>
              <a:tr h="7679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6. В метафазе удвоенные хромосомы выстраиваются по экватору отдельно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6. В метафазе удвоенные хромосомы выстраиваются по экватору парами </a:t>
                      </a:r>
                      <a:endParaRPr lang="ru-RU" b="1" dirty="0"/>
                    </a:p>
                  </a:txBody>
                  <a:tcPr/>
                </a:tc>
              </a:tr>
              <a:tr h="7679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7. Образуются две диплоидные (соматические)</a:t>
                      </a:r>
                      <a:r>
                        <a:rPr lang="ru-RU" b="1" baseline="0" dirty="0" smtClean="0"/>
                        <a:t> клетки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7. Образуются четыре гаплоидные клетки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00948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Проверь себя</a:t>
            </a:r>
            <a:endParaRPr lang="ru-RU" sz="4000" dirty="0"/>
          </a:p>
        </p:txBody>
      </p:sp>
      <p:pic>
        <p:nvPicPr>
          <p:cNvPr id="3074" name="Picture 2" descr="C:\Users\admin\Desktop\2014-03-08-17.jpg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00298" y="1857364"/>
            <a:ext cx="3714776" cy="423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Установите последовательность стадии митоза.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festival.1september.ru/articles/596004/img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928802"/>
            <a:ext cx="7215238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33375"/>
            <a:ext cx="27622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Деление клетки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u="sng" dirty="0" smtClean="0"/>
              <a:t>Вспомните что вы знаете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u="sng" dirty="0" smtClean="0"/>
              <a:t>о хромосомах: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dirty="0" smtClean="0"/>
              <a:t>Где они находятся?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dirty="0" smtClean="0"/>
              <a:t>Какую роль играют в клетке?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242252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3500438"/>
            <a:ext cx="7772400" cy="2268537"/>
          </a:xfrm>
        </p:spPr>
        <p:txBody>
          <a:bodyPr/>
          <a:lstStyle/>
          <a:p>
            <a:r>
              <a:rPr lang="ru-RU" dirty="0" smtClean="0"/>
              <a:t>1  вариант -1,3,6,10,11,12,13                   </a:t>
            </a:r>
            <a:br>
              <a:rPr lang="ru-RU" dirty="0" smtClean="0"/>
            </a:br>
            <a:r>
              <a:rPr lang="ru-RU" dirty="0" smtClean="0"/>
              <a:t> 2 вариант-2,4,5,7,8,9,14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857233"/>
            <a:ext cx="7772400" cy="1785949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последовательность стадии митоза.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1,4,3                               2 - фаза мейоза</a:t>
            </a:r>
            <a:endParaRPr lang="ru-RU" sz="32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понятия: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- митоз;</a:t>
            </a:r>
          </a:p>
          <a:p>
            <a:pPr>
              <a:buFont typeface="Arial" charset="0"/>
              <a:buNone/>
            </a:pPr>
            <a:r>
              <a:rPr lang="ru-RU" dirty="0" smtClean="0"/>
              <a:t>- мейоз;</a:t>
            </a:r>
          </a:p>
          <a:p>
            <a:pPr>
              <a:buFont typeface="Arial" charset="0"/>
              <a:buNone/>
            </a:pPr>
            <a:r>
              <a:rPr lang="ru-RU" dirty="0" smtClean="0"/>
              <a:t>- половые, соматические клетки;</a:t>
            </a:r>
          </a:p>
          <a:p>
            <a:pPr>
              <a:buFont typeface="Arial" charset="0"/>
              <a:buNone/>
            </a:pPr>
            <a:r>
              <a:rPr lang="ru-RU" dirty="0" smtClean="0"/>
              <a:t>- гаплоидный, диплоидный набор хромосом;</a:t>
            </a:r>
          </a:p>
          <a:p>
            <a:pPr>
              <a:buFont typeface="Arial" charset="0"/>
              <a:buNone/>
            </a:pPr>
            <a:r>
              <a:rPr lang="ru-RU" dirty="0" smtClean="0"/>
              <a:t>- конъюгация хромосом;</a:t>
            </a:r>
          </a:p>
          <a:p>
            <a:pPr>
              <a:buFont typeface="Arial" charset="0"/>
              <a:buNone/>
            </a:pPr>
            <a:r>
              <a:rPr lang="ru-RU" dirty="0" smtClean="0"/>
              <a:t>- кроссинговер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7467600" cy="69215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митоз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268413"/>
            <a:ext cx="2895600" cy="46815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341438"/>
            <a:ext cx="2743200" cy="4643437"/>
          </a:xfrm>
          <a:ln w="38100"/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Профаза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Метафаза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Анафаза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Телофаза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962400" y="1600200"/>
            <a:ext cx="1079500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114800" y="2895600"/>
            <a:ext cx="8651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572000" y="4648200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648200" y="5486400"/>
            <a:ext cx="2889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7467600" cy="1274763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171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001000" cy="55594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В результате митоза из </a:t>
            </a:r>
            <a:r>
              <a:rPr lang="ru-RU" b="1" dirty="0" smtClean="0"/>
              <a:t>одной</a:t>
            </a:r>
            <a:r>
              <a:rPr lang="ru-RU" dirty="0" smtClean="0"/>
              <a:t> материнской клетки образуются </a:t>
            </a:r>
            <a:r>
              <a:rPr lang="ru-RU" b="1" dirty="0" smtClean="0"/>
              <a:t>две дочерние </a:t>
            </a:r>
            <a:r>
              <a:rPr lang="ru-RU" dirty="0" smtClean="0"/>
              <a:t>клетки </a:t>
            </a:r>
            <a:r>
              <a:rPr lang="ru-RU" i="1" u="sng" dirty="0" smtClean="0"/>
              <a:t>абсолютно</a:t>
            </a:r>
            <a:r>
              <a:rPr lang="ru-RU" dirty="0" smtClean="0"/>
              <a:t> похожие на материнскую. 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В каждой клетке такое же количество хромосом, что и в материнской.</a:t>
            </a:r>
          </a:p>
        </p:txBody>
      </p:sp>
      <p:sp>
        <p:nvSpPr>
          <p:cNvPr id="7" name="Овал 6"/>
          <p:cNvSpPr/>
          <p:nvPr/>
        </p:nvSpPr>
        <p:spPr>
          <a:xfrm>
            <a:off x="2285984" y="4929198"/>
            <a:ext cx="914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  <a:r>
              <a:rPr lang="en-US" dirty="0"/>
              <a:t>n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714875" y="4143380"/>
            <a:ext cx="857257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2n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714875" y="5500702"/>
            <a:ext cx="857257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2n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071802" y="4500570"/>
            <a:ext cx="1643063" cy="604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5"/>
            <a:endCxn id="10" idx="2"/>
          </p:cNvCxnSpPr>
          <p:nvPr/>
        </p:nvCxnSpPr>
        <p:spPr>
          <a:xfrm rot="16200000" flipH="1">
            <a:off x="3831233" y="5009968"/>
            <a:ext cx="118883" cy="1648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безопасности</a:t>
            </a:r>
            <a:endParaRPr lang="ru-RU" dirty="0"/>
          </a:p>
        </p:txBody>
      </p:sp>
      <p:pic>
        <p:nvPicPr>
          <p:cNvPr id="4" name="Picture 7" descr="http://oktanta.ru/images/goods/big/478_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364083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1500175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1.Учащийся должен точно выполнять все указания учителя 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357431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Вспомнить устройство микроскопа , правила работы с микроскопом.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286124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Приступать к работе только тогда, когда убедился в исправности микроскопа.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572008"/>
            <a:ext cx="4714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4.Учащийся </a:t>
            </a:r>
            <a:r>
              <a:rPr lang="ru-RU" b="1" u="sng" dirty="0" smtClean="0"/>
              <a:t>не берёт без разрешения учителя  микроскоп</a:t>
            </a:r>
            <a:r>
              <a:rPr lang="ru-RU" dirty="0" smtClean="0"/>
              <a:t>, препараты и другое оборудование с других рабочих мест, </a:t>
            </a:r>
            <a:r>
              <a:rPr lang="ru-RU" b="1" u="sng" dirty="0" smtClean="0"/>
              <a:t>не встаёт с рабочего места и не ходит по кабинету </a:t>
            </a:r>
            <a:r>
              <a:rPr lang="ru-RU" dirty="0" smtClean="0"/>
              <a:t>во время проведения лабораторной работы.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smtClean="0"/>
              <a:t>Лабораторная работа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ru-RU" smtClean="0"/>
              <a:t>Настройте микроскоп.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mtClean="0"/>
              <a:t>Поместите готовый микропрепарат, на предметный столик.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mtClean="0"/>
              <a:t>Рассмотрите.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mtClean="0"/>
              <a:t>Изобразите рисунок (схему)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mtClean="0"/>
              <a:t>Подпишите .</a:t>
            </a:r>
          </a:p>
        </p:txBody>
      </p:sp>
      <p:pic>
        <p:nvPicPr>
          <p:cNvPr id="9220" name="Picture 5" descr="http://www.levenhuk.ru/images/products/large/0/8-Mitosis-in-the-onion-r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736"/>
            <a:ext cx="3460744" cy="16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img10.proshkolu.ru/content/media/pic/std/4000000/3973000/3972005-6d96e70805b441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214686"/>
            <a:ext cx="2562225" cy="3429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Значение митоза или его биологическая роль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Обеспечивает рост и развитие организма.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Обеспечивает процессы бесполого размножения.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Обеспечивает процессы регенерации</a:t>
            </a:r>
            <a:endParaRPr lang="ru-RU" dirty="0"/>
          </a:p>
        </p:txBody>
      </p:sp>
      <p:pic>
        <p:nvPicPr>
          <p:cNvPr id="8196" name="Picture 2" descr="Картинка 1 из 1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0734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Картинка 53 из 1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143380"/>
            <a:ext cx="1936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2" descr="http://im8-tub-ru.yandex.net/i?id=329901782-0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300663"/>
            <a:ext cx="142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4" descr="http://im7-tub-ru.yandex.net/i?id=445925474-14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000504"/>
            <a:ext cx="857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6" descr="http://im8-tub-ru.yandex.net/i?id=22179496-32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86080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7467600" cy="69215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3" name="Содержимое 3"/>
          <p:cNvSpPr>
            <a:spLocks noGrp="1"/>
          </p:cNvSpPr>
          <p:nvPr>
            <p:ph sz="half" idx="2"/>
          </p:nvPr>
        </p:nvSpPr>
        <p:spPr>
          <a:xfrm>
            <a:off x="1828800" y="1295400"/>
            <a:ext cx="3657600" cy="46434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3352800" y="6858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hlinkClick r:id="rId2" action="ppaction://hlinkfile"/>
              </a:rPr>
              <a:t>мейоз</a:t>
            </a:r>
            <a:endParaRPr lang="ru-RU" sz="280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484438" y="4652963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627313" y="5516563"/>
            <a:ext cx="2889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2" descr="http://biologymoscow.ucoz.ru/illustracii/obwajabio/citologia/meyi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41438"/>
            <a:ext cx="76152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530</Words>
  <Application>Microsoft Office PowerPoint</Application>
  <PresentationFormat>Экран (4:3)</PresentationFormat>
  <Paragraphs>145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Сравнительный анализ  митоза и мейоза</vt:lpstr>
      <vt:lpstr>Деление клетки</vt:lpstr>
      <vt:lpstr>Основные понятия:</vt:lpstr>
      <vt:lpstr>митоз </vt:lpstr>
      <vt:lpstr>Слайд 5</vt:lpstr>
      <vt:lpstr>Техника безопасности</vt:lpstr>
      <vt:lpstr>Лабораторная работа</vt:lpstr>
      <vt:lpstr>Значение митоза или его биологическая роль в природе</vt:lpstr>
      <vt:lpstr>Слайд 9</vt:lpstr>
      <vt:lpstr>Слайд 10</vt:lpstr>
      <vt:lpstr>Значение мейоза.  Биологическая роль мейоза.</vt:lpstr>
      <vt:lpstr>“Сравнение митоза и мейоза”</vt:lpstr>
      <vt:lpstr>Сходства</vt:lpstr>
      <vt:lpstr>                           Различия    </vt:lpstr>
      <vt:lpstr>Различия</vt:lpstr>
      <vt:lpstr>Различия</vt:lpstr>
      <vt:lpstr>Слайд 17</vt:lpstr>
      <vt:lpstr>Проверь себя</vt:lpstr>
      <vt:lpstr>Установите последовательность стадии митоза. </vt:lpstr>
      <vt:lpstr>1  вариант -1,3,6,10,11,12,13                     2 вариант-2,4,5,7,8,9,14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 митоза и мейоза</dc:title>
  <dc:creator>Андрей</dc:creator>
  <cp:lastModifiedBy>Admin</cp:lastModifiedBy>
  <cp:revision>19</cp:revision>
  <dcterms:created xsi:type="dcterms:W3CDTF">2016-03-14T19:09:57Z</dcterms:created>
  <dcterms:modified xsi:type="dcterms:W3CDTF">2016-03-16T06:24:34Z</dcterms:modified>
</cp:coreProperties>
</file>