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9" r:id="rId2"/>
    <p:sldId id="278" r:id="rId3"/>
    <p:sldId id="277" r:id="rId4"/>
    <p:sldId id="276" r:id="rId5"/>
    <p:sldId id="256" r:id="rId6"/>
    <p:sldId id="261" r:id="rId7"/>
    <p:sldId id="282" r:id="rId8"/>
    <p:sldId id="258" r:id="rId9"/>
    <p:sldId id="285" r:id="rId10"/>
    <p:sldId id="259" r:id="rId11"/>
    <p:sldId id="262" r:id="rId12"/>
    <p:sldId id="281" r:id="rId13"/>
    <p:sldId id="287" r:id="rId14"/>
    <p:sldId id="272" r:id="rId15"/>
    <p:sldId id="264" r:id="rId16"/>
    <p:sldId id="274" r:id="rId17"/>
    <p:sldId id="266" r:id="rId18"/>
    <p:sldId id="267" r:id="rId19"/>
    <p:sldId id="286" r:id="rId20"/>
    <p:sldId id="284" r:id="rId21"/>
    <p:sldId id="26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7DF4D-ED0C-435C-AA30-F6CA0CC451AE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E02BC-0BEB-4370-9A4A-22AF21B047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4822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&#1074;&#1089;&#1090;&#1072;&#1074;&#1082;&#1072;.pptx" TargetMode="Externa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90466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Очень медленно идет,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Дом она с собой несет.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Испугается чего-то,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 панцирь с головой уйдет 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1508" name="Picture 4" descr="http://factsandtop.at.ua/_pu/0/667362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714752"/>
            <a:ext cx="3571900" cy="26799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13007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ru-RU" dirty="0" smtClean="0"/>
              <a:t>Внешнее строение</a:t>
            </a:r>
            <a:br>
              <a:rPr lang="ru-RU" dirty="0" smtClean="0"/>
            </a:br>
            <a:r>
              <a:rPr lang="ru-RU" sz="2800" dirty="0" smtClean="0"/>
              <a:t>(отделы тела)</a:t>
            </a:r>
            <a:endParaRPr lang="ru-RU" sz="2800" dirty="0"/>
          </a:p>
        </p:txBody>
      </p:sp>
      <p:pic>
        <p:nvPicPr>
          <p:cNvPr id="2050" name="Picture 2" descr="http://data.cyclowiki.org/images/7/75/Reptilia_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41714"/>
            <a:ext cx="8229600" cy="509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slide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7358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58204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285728"/>
            <a:ext cx="4041775" cy="7143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1071546"/>
            <a:ext cx="4041775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Длинный язык у змей -</a:t>
            </a:r>
            <a:r>
              <a:rPr lang="ru-RU" sz="2800" u="sng" dirty="0" smtClean="0"/>
              <a:t>орган осязания</a:t>
            </a:r>
            <a:r>
              <a:rPr lang="ru-RU" sz="2800" dirty="0" smtClean="0"/>
              <a:t>, который позволяет общаться с внешним миром, ощупывать предметы и пищу, улавливать запах, ощущать тепло, воспринимать звуковые колебания.</a:t>
            </a:r>
            <a:endParaRPr lang="ru-RU" sz="2800" dirty="0"/>
          </a:p>
        </p:txBody>
      </p:sp>
      <p:pic>
        <p:nvPicPr>
          <p:cNvPr id="2051" name="Picture 3" descr="C:\Users\admin\Desktop\caméléon-reptile-mange-langue-sauterelle-animaux-animoge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3643314"/>
            <a:ext cx="3786187" cy="2727800"/>
          </a:xfrm>
          <a:prstGeom prst="rect">
            <a:avLst/>
          </a:prstGeom>
          <a:noFill/>
        </p:spPr>
      </p:pic>
      <p:pic>
        <p:nvPicPr>
          <p:cNvPr id="2052" name="Picture 4" descr="C:\Users\admin\Desktop\711fe6fe6b5be827d8091e28b514dfdb_i-1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785794"/>
            <a:ext cx="3993090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Среда обитания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389831"/>
          </a:xfrm>
        </p:spPr>
        <p:txBody>
          <a:bodyPr/>
          <a:lstStyle/>
          <a:p>
            <a:r>
              <a:rPr lang="ru-RU" dirty="0" smtClean="0"/>
              <a:t>Наземно-воздушная</a:t>
            </a:r>
          </a:p>
          <a:p>
            <a:r>
              <a:rPr lang="ru-RU" dirty="0" smtClean="0"/>
              <a:t>водная</a:t>
            </a:r>
          </a:p>
          <a:p>
            <a:endParaRPr lang="ru-RU" dirty="0"/>
          </a:p>
        </p:txBody>
      </p:sp>
      <p:pic>
        <p:nvPicPr>
          <p:cNvPr id="1026" name="Picture 2" descr="http://www.giuseppecaprotti.it/wp-content/uploads/caretta-caretta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563" y="1535113"/>
            <a:ext cx="3830389" cy="287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-fotki.yandex.ru/get/4700/usikn.4d/0_5d084_77eb80a4_-2-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3408313" cy="255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faun.ru/wp-content/uploads/2012/malocheshujchatyj-poloz-elaphe-quadrivirgata_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7333" y="3385952"/>
            <a:ext cx="4041775" cy="30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603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7359" y="3714752"/>
            <a:ext cx="6426641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r>
              <a:rPr lang="ru-RU" dirty="0" smtClean="0"/>
              <a:t>Сухой роговой покров мешает росту, поэтому </a:t>
            </a:r>
            <a:r>
              <a:rPr lang="ru-RU" u="sng" dirty="0" smtClean="0"/>
              <a:t>пресмыкающиеся регулярно линяют</a:t>
            </a:r>
            <a:r>
              <a:rPr lang="ru-RU" dirty="0" smtClean="0"/>
              <a:t>. Ороговевший слой кожи и чешуй отслаиваются и  сходят кусками, либо целиком</a:t>
            </a:r>
            <a:endParaRPr lang="ru-RU" dirty="0"/>
          </a:p>
        </p:txBody>
      </p:sp>
      <p:pic>
        <p:nvPicPr>
          <p:cNvPr id="4" name="Picture 3" descr="C:\Users\admin\Desktop\03ba3649edc42ff63ea4f7246ffb5b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176707"/>
            <a:ext cx="3194180" cy="2681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500042"/>
            <a:ext cx="3900486" cy="392909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Регенерация пресмыкающихся</a:t>
            </a:r>
            <a:endParaRPr lang="ru-RU" sz="3600" dirty="0"/>
          </a:p>
        </p:txBody>
      </p:sp>
      <p:pic>
        <p:nvPicPr>
          <p:cNvPr id="2051" name="Picture 3" descr="C:\Users\admin\Desktop\3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14346" y="285728"/>
            <a:ext cx="5143536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Веретеница ломкая</a:t>
            </a:r>
            <a:endParaRPr lang="ru-RU" dirty="0"/>
          </a:p>
        </p:txBody>
      </p:sp>
      <p:pic>
        <p:nvPicPr>
          <p:cNvPr id="4" name="Picture 2" descr="C:\Users\Андрей\Desktop\__anguis_fragilis_1_20120924_15090953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2"/>
            <a:ext cx="7215238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4"/>
          <p:cNvSpPr>
            <a:spLocks noChangeArrowheads="1" noChangeShapeType="1" noTextEdit="1"/>
          </p:cNvSpPr>
          <p:nvPr/>
        </p:nvSpPr>
        <p:spPr bwMode="auto">
          <a:xfrm>
            <a:off x="684212" y="404813"/>
            <a:ext cx="7602564" cy="9366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Скелет </a:t>
            </a:r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      ящерицы</a:t>
            </a:r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4" name="Picture 7" descr="скелет ящериц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8281987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dmin\Desktop\0604010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20029"/>
            <a:ext cx="3214710" cy="2337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4"/>
          <p:cNvSpPr>
            <a:spLocks noChangeArrowheads="1" noChangeShapeType="1" noTextEdit="1"/>
          </p:cNvSpPr>
          <p:nvPr/>
        </p:nvSpPr>
        <p:spPr bwMode="auto">
          <a:xfrm>
            <a:off x="611188" y="476250"/>
            <a:ext cx="7129164" cy="7207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Особенности скелета</a:t>
            </a:r>
          </a:p>
        </p:txBody>
      </p:sp>
      <p:sp>
        <p:nvSpPr>
          <p:cNvPr id="112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4213" y="1700213"/>
            <a:ext cx="8229600" cy="4525962"/>
          </a:xfrm>
          <a:noFill/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</a:rPr>
              <a:t>Позвоночный столб более дифференцированный: состоит из 4-х отделов(шейный, туловищный, крестцовый, хвостовой)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</a:rPr>
              <a:t>Первые два шейных позвонка отличаются от остальных (атлант и </a:t>
            </a:r>
            <a:r>
              <a:rPr lang="ru-RU" sz="2800" dirty="0" err="1" smtClean="0">
                <a:latin typeface="Times New Roman" pitchFamily="18" charset="0"/>
              </a:rPr>
              <a:t>эпистрофей</a:t>
            </a:r>
            <a:r>
              <a:rPr lang="ru-RU" sz="2800" dirty="0" smtClean="0">
                <a:latin typeface="Times New Roman" pitchFamily="18" charset="0"/>
              </a:rPr>
              <a:t>) </a:t>
            </a:r>
            <a:r>
              <a:rPr lang="ru-RU" sz="2800" dirty="0" err="1" smtClean="0">
                <a:latin typeface="Times New Roman" pitchFamily="18" charset="0"/>
              </a:rPr>
              <a:t>и</a:t>
            </a:r>
            <a:r>
              <a:rPr lang="ru-RU" sz="2800" dirty="0" smtClean="0">
                <a:latin typeface="Times New Roman" pitchFamily="18" charset="0"/>
              </a:rPr>
              <a:t> обеспечивают большую подвижность головы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</a:rPr>
              <a:t> Появляется грудная клетка (обеспечивает более совершенный механизм дыхания), и защиту внутренних органов.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ru-RU" sz="2800" dirty="0" smtClean="0">
              <a:latin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ru-RU" sz="2800" dirty="0" smtClean="0"/>
          </a:p>
          <a:p>
            <a:pPr marL="609600" indent="-609600" eaLnBrk="1" hangingPunct="1">
              <a:lnSpc>
                <a:spcPct val="90000"/>
              </a:lnSpc>
            </a:pPr>
            <a:endParaRPr lang="ru-RU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20796776"/>
              </p:ext>
            </p:extLst>
          </p:nvPr>
        </p:nvGraphicFramePr>
        <p:xfrm>
          <a:off x="457200" y="23717"/>
          <a:ext cx="8229600" cy="6717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7372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Признаки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Пресмыкающиеся</a:t>
                      </a:r>
                      <a:endParaRPr lang="ru-RU" dirty="0"/>
                    </a:p>
                  </a:txBody>
                  <a:tcPr/>
                </a:tc>
              </a:tr>
              <a:tr h="270698">
                <a:tc>
                  <a:txBody>
                    <a:bodyPr/>
                    <a:lstStyle/>
                    <a:p>
                      <a:r>
                        <a:rPr lang="ru-RU" dirty="0" smtClean="0"/>
                        <a:t>Внешние: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93288">
                <a:tc>
                  <a:txBody>
                    <a:bodyPr/>
                    <a:lstStyle/>
                    <a:p>
                      <a:r>
                        <a:rPr lang="ru-RU" dirty="0" smtClean="0"/>
                        <a:t>Отделы тела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Голова, туловище, хвост, передние и задние конечности</a:t>
                      </a:r>
                      <a:endParaRPr lang="ru-RU" dirty="0"/>
                    </a:p>
                  </a:txBody>
                  <a:tcPr/>
                </a:tc>
              </a:tr>
              <a:tr h="411095">
                <a:tc>
                  <a:txBody>
                    <a:bodyPr/>
                    <a:lstStyle/>
                    <a:p>
                      <a:r>
                        <a:rPr lang="ru-RU" dirty="0" smtClean="0"/>
                        <a:t>Покровы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Роговые</a:t>
                      </a:r>
                      <a:r>
                        <a:rPr lang="ru-RU" baseline="0" dirty="0" smtClean="0"/>
                        <a:t> чешуи</a:t>
                      </a:r>
                      <a:endParaRPr lang="ru-RU" dirty="0"/>
                    </a:p>
                  </a:txBody>
                  <a:tcPr/>
                </a:tc>
              </a:tr>
              <a:tr h="411095"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 осязания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Язык</a:t>
                      </a:r>
                      <a:endParaRPr lang="ru-RU" dirty="0"/>
                    </a:p>
                  </a:txBody>
                  <a:tcPr/>
                </a:tc>
              </a:tr>
              <a:tr h="411095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среда обитания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Наземно-воздушная, водная</a:t>
                      </a:r>
                      <a:endParaRPr lang="ru-RU" dirty="0"/>
                    </a:p>
                  </a:txBody>
                  <a:tcPr/>
                </a:tc>
              </a:tr>
              <a:tr h="411095">
                <a:tc>
                  <a:txBody>
                    <a:bodyPr/>
                    <a:lstStyle/>
                    <a:p>
                      <a:r>
                        <a:rPr lang="ru-RU" dirty="0" smtClean="0"/>
                        <a:t>рост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Сопровождается линьки</a:t>
                      </a:r>
                      <a:endParaRPr lang="ru-RU" dirty="0"/>
                    </a:p>
                  </a:txBody>
                  <a:tcPr/>
                </a:tc>
              </a:tr>
              <a:tr h="557555">
                <a:tc>
                  <a:txBody>
                    <a:bodyPr/>
                    <a:lstStyle/>
                    <a:p>
                      <a:r>
                        <a:rPr lang="ru-RU" dirty="0" smtClean="0"/>
                        <a:t>регенерация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Восстановление утраченных частей</a:t>
                      </a:r>
                      <a:r>
                        <a:rPr lang="ru-RU" baseline="0" dirty="0" smtClean="0"/>
                        <a:t> тела</a:t>
                      </a:r>
                      <a:endParaRPr lang="ru-RU" dirty="0"/>
                    </a:p>
                  </a:txBody>
                  <a:tcPr/>
                </a:tc>
              </a:tr>
              <a:tr h="205507">
                <a:tc>
                  <a:txBody>
                    <a:bodyPr/>
                    <a:lstStyle/>
                    <a:p>
                      <a:r>
                        <a:rPr lang="ru-RU" dirty="0" smtClean="0"/>
                        <a:t>Скелет: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1095">
                <a:tc>
                  <a:txBody>
                    <a:bodyPr/>
                    <a:lstStyle/>
                    <a:p>
                      <a:r>
                        <a:rPr lang="ru-RU" dirty="0" smtClean="0"/>
                        <a:t>череп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Скелет головы, мыщелок</a:t>
                      </a:r>
                      <a:endParaRPr lang="ru-RU" dirty="0"/>
                    </a:p>
                  </a:txBody>
                  <a:tcPr/>
                </a:tc>
              </a:tr>
              <a:tr h="292748">
                <a:tc>
                  <a:txBody>
                    <a:bodyPr/>
                    <a:lstStyle/>
                    <a:p>
                      <a:r>
                        <a:rPr lang="ru-RU" dirty="0" smtClean="0"/>
                        <a:t>шея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Перехват</a:t>
                      </a:r>
                      <a:r>
                        <a:rPr lang="ru-RU" baseline="0" dirty="0" smtClean="0"/>
                        <a:t> между головой и телом</a:t>
                      </a:r>
                      <a:endParaRPr lang="ru-RU" dirty="0"/>
                    </a:p>
                  </a:txBody>
                  <a:tcPr/>
                </a:tc>
              </a:tr>
              <a:tr h="411095">
                <a:tc>
                  <a:txBody>
                    <a:bodyPr/>
                    <a:lstStyle/>
                    <a:p>
                      <a:r>
                        <a:rPr lang="ru-RU" dirty="0" smtClean="0"/>
                        <a:t>позвоночник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Состоит из 4 отделов</a:t>
                      </a:r>
                      <a:endParaRPr lang="ru-RU" dirty="0"/>
                    </a:p>
                  </a:txBody>
                  <a:tcPr/>
                </a:tc>
              </a:tr>
              <a:tr h="719415">
                <a:tc>
                  <a:txBody>
                    <a:bodyPr/>
                    <a:lstStyle/>
                    <a:p>
                      <a:r>
                        <a:rPr lang="ru-RU" dirty="0" smtClean="0"/>
                        <a:t>конечности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Передние и задние(ящерицы), змеи не имеют </a:t>
                      </a:r>
                      <a:endParaRPr lang="ru-RU" dirty="0"/>
                    </a:p>
                  </a:txBody>
                  <a:tcPr/>
                </a:tc>
              </a:tr>
              <a:tr h="4110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передние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Плечо, предплечье, кисть</a:t>
                      </a:r>
                      <a:endParaRPr lang="ru-RU" dirty="0"/>
                    </a:p>
                  </a:txBody>
                  <a:tcPr/>
                </a:tc>
              </a:tr>
              <a:tr h="2728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задние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Бедро, голень, стопа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425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Сщьзгеук\Desktop\мама\презентации шаблоны\картинки для презентаций\96047-1-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2678546" cy="354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43174" y="476672"/>
            <a:ext cx="650082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Бегает среди камней, </a:t>
            </a:r>
          </a:p>
          <a:p>
            <a:pPr algn="ctr"/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Не угонишься за ней. </a:t>
            </a:r>
          </a:p>
          <a:p>
            <a:pPr algn="ctr"/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Ухватил за хвост, но - ах! – </a:t>
            </a:r>
          </a:p>
          <a:p>
            <a:pPr algn="ctr"/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Удрала, а хвост в руках</a:t>
            </a:r>
            <a:endParaRPr lang="ru-RU" sz="44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962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25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400948" cy="116205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Проверь себя</a:t>
            </a:r>
            <a:endParaRPr lang="ru-RU" sz="4000" dirty="0"/>
          </a:p>
        </p:txBody>
      </p:sp>
      <p:pic>
        <p:nvPicPr>
          <p:cNvPr id="3074" name="Picture 2" descr="C:\Users\admin\Desktop\2014-03-08-17.jpg">
            <a:hlinkClick r:id="rId2" action="ppaction://hlinkpres?slideindex=1&amp;slidetitle=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500298" y="1857364"/>
            <a:ext cx="3714776" cy="4230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</a:rPr>
              <a:t>Пресмыкающиеся – настоящие наземные животные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</a:rPr>
              <a:t>Тело  разделено на отделы – голову, туловище, хвост и две пары конечностей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</a:rPr>
              <a:t>Дышат атмосферным воздухом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</a:rPr>
              <a:t>Кожа сухая, покрыта чешуйками или щитками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</a:rPr>
              <a:t>Рост происходит во время линьки</a:t>
            </a:r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</p:txBody>
      </p:sp>
      <p:sp>
        <p:nvSpPr>
          <p:cNvPr id="13315" name="WordArt 4"/>
          <p:cNvSpPr>
            <a:spLocks noChangeArrowheads="1" noChangeShapeType="1" noTextEdit="1"/>
          </p:cNvSpPr>
          <p:nvPr/>
        </p:nvSpPr>
        <p:spPr bwMode="auto">
          <a:xfrm>
            <a:off x="539750" y="476250"/>
            <a:ext cx="3317870" cy="1023924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Вывод: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Шелестя, шурша травой,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Проползает шнур живой,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На земле клубком свернется.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Угадали, как зовётся?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Picture 2" descr="http://festival.1september.ru/articles/628324/presentation/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857628"/>
            <a:ext cx="3643338" cy="2732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6249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/>
          <a:lstStyle/>
          <a:p>
            <a:r>
              <a:rPr lang="ru-RU" altLang="ru-RU" dirty="0" smtClean="0">
                <a:solidFill>
                  <a:schemeClr val="accent3">
                    <a:lumMod val="50000"/>
                  </a:schemeClr>
                </a:solidFill>
              </a:rPr>
              <a:t>Он на экваторе живет.</a:t>
            </a:r>
            <a:br>
              <a:rPr lang="ru-RU" alt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altLang="ru-RU" dirty="0" smtClean="0">
                <a:solidFill>
                  <a:schemeClr val="accent3">
                    <a:lumMod val="50000"/>
                  </a:schemeClr>
                </a:solidFill>
              </a:rPr>
              <a:t>И у него огромный рот.</a:t>
            </a:r>
            <a:br>
              <a:rPr lang="ru-RU" alt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altLang="ru-RU" dirty="0" smtClean="0">
                <a:solidFill>
                  <a:schemeClr val="accent3">
                    <a:lumMod val="50000"/>
                  </a:schemeClr>
                </a:solidFill>
              </a:rPr>
              <a:t>Он солнце в сказке проглотил.</a:t>
            </a:r>
            <a:br>
              <a:rPr lang="ru-RU" alt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altLang="ru-RU" dirty="0" smtClean="0">
                <a:solidFill>
                  <a:schemeClr val="accent3">
                    <a:lumMod val="50000"/>
                  </a:schemeClr>
                </a:solidFill>
              </a:rPr>
              <a:t>Кто? Догадался? –</a:t>
            </a:r>
            <a:br>
              <a:rPr lang="ru-RU" altLang="ru-RU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altLang="ru-RU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8434" name="Picture 2" descr="http://img.huyandex.com/FilesPics/huyandex/117/000/0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000504"/>
            <a:ext cx="3429024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3645124" cy="1857388"/>
          </a:xfrm>
          <a:prstGeom prst="rect">
            <a:avLst/>
          </a:prstGeom>
          <a:noFill/>
        </p:spPr>
      </p:pic>
      <p:pic>
        <p:nvPicPr>
          <p:cNvPr id="1027" name="Picture 3" descr="C:\Users\admin\Desktop\449d8815c74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786190"/>
            <a:ext cx="4500553" cy="3071810"/>
          </a:xfrm>
          <a:prstGeom prst="rect">
            <a:avLst/>
          </a:prstGeom>
          <a:noFill/>
        </p:spPr>
      </p:pic>
      <p:pic>
        <p:nvPicPr>
          <p:cNvPr id="1028" name="Picture 4" descr="C:\Users\admin\Desktop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386006"/>
            <a:ext cx="3714744" cy="2471994"/>
          </a:xfrm>
          <a:prstGeom prst="rect">
            <a:avLst/>
          </a:prstGeom>
          <a:noFill/>
        </p:spPr>
      </p:pic>
      <p:pic>
        <p:nvPicPr>
          <p:cNvPr id="1029" name="Picture 5" descr="C:\Users\admin\Desktop\8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7" y="0"/>
            <a:ext cx="4857753" cy="3643314"/>
          </a:xfrm>
          <a:prstGeom prst="rect">
            <a:avLst/>
          </a:prstGeom>
          <a:noFill/>
        </p:spPr>
      </p:pic>
      <p:pic>
        <p:nvPicPr>
          <p:cNvPr id="1030" name="Picture 6" descr="C:\Users\admin\Desktop\images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000240"/>
            <a:ext cx="3872960" cy="2356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ПИТОН ТИГРОВ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4724400"/>
            <a:ext cx="6400800" cy="1752600"/>
          </a:xfrm>
        </p:spPr>
        <p:txBody>
          <a:bodyPr/>
          <a:lstStyle/>
          <a:p>
            <a:pPr eaLnBrk="1" hangingPunct="1"/>
            <a:endParaRPr lang="ru-RU" b="1" dirty="0" smtClean="0"/>
          </a:p>
          <a:p>
            <a:pPr eaLnBrk="1" hangingPunct="1"/>
            <a:endParaRPr lang="ru-RU" b="1" dirty="0" smtClean="0"/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2051050" y="188913"/>
            <a:ext cx="518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 b="1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3929066"/>
            <a:ext cx="55007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Класс Пресмыкающиеся</a:t>
            </a:r>
          </a:p>
          <a:p>
            <a:endParaRPr lang="ru-RU" sz="3600" dirty="0"/>
          </a:p>
          <a:p>
            <a:r>
              <a:rPr lang="ru-RU" sz="3200" dirty="0" smtClean="0"/>
              <a:t>внешнее строение и скелет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Пресмыкающиеся Тверской области</a:t>
            </a:r>
            <a:endParaRPr lang="ru-RU" dirty="0"/>
          </a:p>
        </p:txBody>
      </p:sp>
      <p:pic>
        <p:nvPicPr>
          <p:cNvPr id="1026" name="Picture 2" descr="C:\Users\admin\Desktop\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4455895" cy="250033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620" y="2357430"/>
            <a:ext cx="4524380" cy="339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8" y="3357562"/>
            <a:ext cx="4538629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279717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Герпетоло́гия</a:t>
            </a:r>
            <a:r>
              <a:rPr lang="ru-RU" dirty="0" smtClean="0"/>
              <a:t> (от др. -греч. </a:t>
            </a:r>
            <a:r>
              <a:rPr lang="ru-RU" dirty="0" err="1" smtClean="0"/>
              <a:t>ἑρπετόν герпетон</a:t>
            </a:r>
            <a:r>
              <a:rPr lang="ru-RU" dirty="0" smtClean="0"/>
              <a:t> — пресмыкающееся, змея и </a:t>
            </a:r>
            <a:r>
              <a:rPr lang="ru-RU" dirty="0" err="1" smtClean="0"/>
              <a:t>λόγος </a:t>
            </a:r>
            <a:r>
              <a:rPr lang="ru-RU" dirty="0" smtClean="0"/>
              <a:t>логос — изучение) — раздел зоологии, </a:t>
            </a:r>
            <a:r>
              <a:rPr lang="ru-RU" b="1" dirty="0" smtClean="0"/>
              <a:t>изучающий рептилий</a:t>
            </a:r>
            <a:endParaRPr lang="ru-RU" dirty="0"/>
          </a:p>
        </p:txBody>
      </p:sp>
      <p:pic>
        <p:nvPicPr>
          <p:cNvPr id="3074" name="Picture 2" descr="C:\Users\admin\Desktop\K_b_k2SjNO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429000"/>
            <a:ext cx="3333773" cy="2500330"/>
          </a:xfrm>
          <a:prstGeom prst="rect">
            <a:avLst/>
          </a:prstGeom>
          <a:noFill/>
        </p:spPr>
      </p:pic>
      <p:pic>
        <p:nvPicPr>
          <p:cNvPr id="3075" name="Picture 3" descr="C:\Users\admin\Desktop\3b9a19a08df3c92cebc34e614e5117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3972" y="3500438"/>
            <a:ext cx="4041350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Характеристика пресмыкающихся</a:t>
            </a: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65637373"/>
              </p:ext>
            </p:extLst>
          </p:nvPr>
        </p:nvGraphicFramePr>
        <p:xfrm>
          <a:off x="457200" y="836615"/>
          <a:ext cx="8229600" cy="561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4448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Признаки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Пресмыкающиеся</a:t>
                      </a:r>
                      <a:endParaRPr lang="ru-RU" dirty="0"/>
                    </a:p>
                  </a:txBody>
                  <a:tcPr/>
                </a:tc>
              </a:tr>
              <a:tr h="374448">
                <a:tc>
                  <a:txBody>
                    <a:bodyPr/>
                    <a:lstStyle/>
                    <a:p>
                      <a:r>
                        <a:rPr lang="ru-RU" dirty="0" smtClean="0"/>
                        <a:t>Внешние: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4448">
                <a:tc>
                  <a:txBody>
                    <a:bodyPr/>
                    <a:lstStyle/>
                    <a:p>
                      <a:r>
                        <a:rPr lang="ru-RU" dirty="0" smtClean="0"/>
                        <a:t>Отделы тела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4448">
                <a:tc>
                  <a:txBody>
                    <a:bodyPr/>
                    <a:lstStyle/>
                    <a:p>
                      <a:r>
                        <a:rPr lang="ru-RU" dirty="0" smtClean="0"/>
                        <a:t>Покровы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4448"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 осязания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4448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среда обитания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4448">
                <a:tc>
                  <a:txBody>
                    <a:bodyPr/>
                    <a:lstStyle/>
                    <a:p>
                      <a:r>
                        <a:rPr lang="ru-RU" dirty="0" smtClean="0"/>
                        <a:t>рост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4448">
                <a:tc>
                  <a:txBody>
                    <a:bodyPr/>
                    <a:lstStyle/>
                    <a:p>
                      <a:r>
                        <a:rPr lang="ru-RU" dirty="0" smtClean="0"/>
                        <a:t>регенерация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4448">
                <a:tc>
                  <a:txBody>
                    <a:bodyPr/>
                    <a:lstStyle/>
                    <a:p>
                      <a:r>
                        <a:rPr lang="ru-RU" dirty="0" smtClean="0"/>
                        <a:t>Скелет: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4448">
                <a:tc>
                  <a:txBody>
                    <a:bodyPr/>
                    <a:lstStyle/>
                    <a:p>
                      <a:r>
                        <a:rPr lang="ru-RU" dirty="0" smtClean="0"/>
                        <a:t>череп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4448">
                <a:tc>
                  <a:txBody>
                    <a:bodyPr/>
                    <a:lstStyle/>
                    <a:p>
                      <a:r>
                        <a:rPr lang="ru-RU" dirty="0" smtClean="0"/>
                        <a:t>шея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4448">
                <a:tc>
                  <a:txBody>
                    <a:bodyPr/>
                    <a:lstStyle/>
                    <a:p>
                      <a:r>
                        <a:rPr lang="ru-RU" dirty="0" smtClean="0"/>
                        <a:t>позвоночник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4448">
                <a:tc>
                  <a:txBody>
                    <a:bodyPr/>
                    <a:lstStyle/>
                    <a:p>
                      <a:r>
                        <a:rPr lang="ru-RU" dirty="0" smtClean="0"/>
                        <a:t>конечности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44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передние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44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задние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9697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323</Words>
  <Application>Microsoft Office PowerPoint</Application>
  <PresentationFormat>Экран (4:3)</PresentationFormat>
  <Paragraphs>79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Очень медленно идет, Дом она с собой несет. Испугается чего-то, В панцирь с головой уйдет  </vt:lpstr>
      <vt:lpstr>Слайд 2</vt:lpstr>
      <vt:lpstr>Шелестя, шурша травой, Проползает шнур живой, На земле клубком свернется. Угадали, как зовётся?  </vt:lpstr>
      <vt:lpstr>Он на экваторе живет. И у него огромный рот. Он солнце в сказке проглотил. Кто? Догадался? – </vt:lpstr>
      <vt:lpstr>Слайд 5</vt:lpstr>
      <vt:lpstr>Слайд 6</vt:lpstr>
      <vt:lpstr>Пресмыкающиеся Тверской области</vt:lpstr>
      <vt:lpstr>Герпетоло́гия (от др. -греч. ἑρπετόν герпетон — пресмыкающееся, змея и λόγος логос — изучение) — раздел зоологии, изучающий рептилий</vt:lpstr>
      <vt:lpstr>Характеристика пресмыкающихся</vt:lpstr>
      <vt:lpstr>Внешнее строение (отделы тела)</vt:lpstr>
      <vt:lpstr>Слайд 11</vt:lpstr>
      <vt:lpstr>Слайд 12</vt:lpstr>
      <vt:lpstr>Среда обитания</vt:lpstr>
      <vt:lpstr>Рост</vt:lpstr>
      <vt:lpstr>Регенерация пресмыкающихся</vt:lpstr>
      <vt:lpstr>Веретеница ломкая</vt:lpstr>
      <vt:lpstr>Слайд 17</vt:lpstr>
      <vt:lpstr>Слайд 18</vt:lpstr>
      <vt:lpstr>Слайд 19</vt:lpstr>
      <vt:lpstr>Проверь себя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59</cp:revision>
  <dcterms:created xsi:type="dcterms:W3CDTF">2016-02-05T07:03:56Z</dcterms:created>
  <dcterms:modified xsi:type="dcterms:W3CDTF">2016-03-22T08:14:06Z</dcterms:modified>
</cp:coreProperties>
</file>