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2"/>
  </p:notesMasterIdLst>
  <p:sldIdLst>
    <p:sldId id="256" r:id="rId3"/>
    <p:sldId id="257" r:id="rId4"/>
    <p:sldId id="280" r:id="rId5"/>
    <p:sldId id="258" r:id="rId6"/>
    <p:sldId id="259" r:id="rId7"/>
    <p:sldId id="260" r:id="rId8"/>
    <p:sldId id="274" r:id="rId9"/>
    <p:sldId id="261" r:id="rId10"/>
    <p:sldId id="277" r:id="rId11"/>
    <p:sldId id="278" r:id="rId12"/>
    <p:sldId id="279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9D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98" autoAdjust="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D94AA-974E-4B2C-9C15-D9732B9728E1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79E88-652D-43BE-A91C-1A83C9E97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7A08F-9007-4DE7-B324-8C5B7C2AB59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113D-9217-4C11-B59E-4B896732B9C5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A056-A6C8-41E5-B6B3-37FCBB82F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B859-DED0-4001-9E2D-B75CAEA07E1C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08D4-BDE5-46A7-B534-2145B6E6F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64FD-80CF-4126-931C-F0263E1EEFC1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7FAD-775C-41C6-9351-29262618A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43FE113D-9217-4C11-B59E-4B896732B9C5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16A056-A6C8-41E5-B6B3-37FCBB82FB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4C487D10-C843-4EEA-BD64-6AAF5F7EA303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74EC2-D1AF-442B-B4A9-E95609D77A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A9C70432-29BC-40F0-B433-C5F96FD83AF0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E5957A20-D435-40B1-A3D9-E2E0A0A0DF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9DF2C554-D04B-413F-96D2-44F6A15989C1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B98927D-B8D2-46FA-A5C9-3DEBCCEF8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6B431B7-05EB-4CC7-8E7D-E3611060B26B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29B590E-AFA1-4E9B-977F-50DD76183A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07C61-DCBE-4C74-8611-6512A0E2DDE6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648E7-B2E1-495C-94B0-E02557D71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2B925F72-50C0-4E38-B9C7-2B065D4AFEEE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800976F6-4B7E-4289-88F6-CC432FA33B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D2F1BD0-07CF-4E96-B91E-145529D7ECC0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973FB59-FF7E-4BC1-AE30-43D416743F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7D10-C843-4EEA-BD64-6AAF5F7EA303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4EC2-D1AF-442B-B4A9-E95609D77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EE14CBE-8A03-407E-945F-1F0B4D7B447A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3F0E04AA-1B01-4FC8-BA9F-0A80F93820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4B859-DED0-4001-9E2D-B75CAEA07E1C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808D4-BDE5-46A7-B534-2145B6E6FD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D64FD-80CF-4126-931C-F0263E1EEFC1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F7FAD-775C-41C6-9351-29262618A1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432-29BC-40F0-B433-C5F96FD83AF0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7A20-D435-40B1-A3D9-E2E0A0A0D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C554-D04B-413F-96D2-44F6A15989C1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927D-B8D2-46FA-A5C9-3DEBCCEF8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31B7-05EB-4CC7-8E7D-E3611060B26B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590E-AFA1-4E9B-977F-50DD76183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7C61-DCBE-4C74-8611-6512A0E2DDE6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48E7-B2E1-495C-94B0-E02557D71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5F72-50C0-4E38-B9C7-2B065D4AFEEE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76F6-4B7E-4289-88F6-CC432FA3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1BD0-07CF-4E96-B91E-145529D7ECC0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3FB59-FF7E-4BC1-AE30-43D416743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4CBE-8A03-407E-945F-1F0B4D7B447A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04AA-1B01-4FC8-BA9F-0A80F9382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99FFBC-D594-4D99-9F45-C707A7E6EEA9}" type="datetimeFigureOut">
              <a:rPr lang="ru-RU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6331EF-7CC1-4642-A76D-3D809C106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99FFBC-D594-4D99-9F45-C707A7E6EEA9}" type="datetimeFigureOut">
              <a:rPr lang="ru-RU" smtClean="0"/>
              <a:pPr>
                <a:defRPr/>
              </a:pPr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6331EF-7CC1-4642-A76D-3D809C106F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671648"/>
          </a:xfrm>
        </p:spPr>
        <p:txBody>
          <a:bodyPr/>
          <a:lstStyle/>
          <a:p>
            <a:r>
              <a:rPr lang="ru-RU" sz="7200" b="1" dirty="0" smtClean="0">
                <a:solidFill>
                  <a:srgbClr val="69D8FF"/>
                </a:solidFill>
              </a:rPr>
              <a:t>лишайники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7113" cy="242252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6" name="Picture 4" descr="http://www.bochkavpechatleniy.com/data/photo/33208/1c0ac1895c8d074c92b55c17575e0d5e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147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club.itdrom.com/files/gallery/gal_photo/macro/4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4950" y="0"/>
            <a:ext cx="2559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http://im8-tub-ru.yandex.net/i?id=81000127-21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500042"/>
            <a:ext cx="211296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http://www.redbook.ru/foto/albums/iremel/RGB_7694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143380"/>
            <a:ext cx="3195641" cy="22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http://img-fotki.yandex.ru/get/4406/maha-yoh.38/0_aecf7_331cd328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6433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9CCFF"/>
                </a:solidFill>
              </a:rPr>
              <a:t>                 Листоватые лишайники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         лобария                                ксантория</a:t>
            </a:r>
          </a:p>
        </p:txBody>
      </p:sp>
      <p:pic>
        <p:nvPicPr>
          <p:cNvPr id="21508" name="Picture 2" descr="http://www.tmfoto.ru/upload/iblock/ab7/ab706bca45d5f3d646a8330a262a5e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8" y="1412875"/>
            <a:ext cx="4165601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plants-about.ru/wp-content/uploads/2011/01/xanthoria-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1484313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9CCFF"/>
                </a:solidFill>
              </a:rPr>
              <a:t>             Кустистые лишайники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err="1" smtClean="0">
                <a:solidFill>
                  <a:schemeClr val="bg1"/>
                </a:solidFill>
              </a:rPr>
              <a:t>уснея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кладония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2532" name="Picture 2" descr="http://macroid.ru/_data/medium/41/img_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471328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fr.academic.ru/pictures/frwiki/85/Usnea_filipendula_17040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350" y="2924175"/>
            <a:ext cx="48196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верх 6"/>
          <p:cNvSpPr/>
          <p:nvPr/>
        </p:nvSpPr>
        <p:spPr>
          <a:xfrm>
            <a:off x="1187450" y="4724400"/>
            <a:ext cx="288925" cy="6492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956550" y="2708275"/>
            <a:ext cx="431800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-1000125"/>
            <a:ext cx="10475913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99CCFF"/>
                </a:solidFill>
              </a:rPr>
              <a:t>Размножение лишайников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39750" y="908050"/>
            <a:ext cx="3527425" cy="28082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Вегетативное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кусочками слоевища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716463" y="765175"/>
            <a:ext cx="3384550" cy="30241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Спорами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Половым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бесполым путем</a:t>
            </a:r>
          </a:p>
        </p:txBody>
      </p:sp>
      <p:pic>
        <p:nvPicPr>
          <p:cNvPr id="23558" name="Picture 4" descr="http://supersadovod.ru/wp-content/uploads/2013/05/Kokkokarpiya-krasnodrevesn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3933825"/>
            <a:ext cx="37830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http://www.anbg.gov.au/images/photo_cd/LICHENS_2/Image-09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860800"/>
            <a:ext cx="3886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2124075" y="3357563"/>
            <a:ext cx="576263" cy="79216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300788" y="3429000"/>
            <a:ext cx="647700" cy="7921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9CCFF"/>
                </a:solidFill>
              </a:rPr>
              <a:t>        Виды лишайников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bg1"/>
                </a:solidFill>
              </a:rPr>
              <a:t>Напочвенные</a:t>
            </a:r>
            <a:r>
              <a:rPr lang="ru-RU" smtClean="0">
                <a:solidFill>
                  <a:schemeClr val="bg1"/>
                </a:solidFill>
              </a:rPr>
              <a:t> (эпигейные) лишайники</a:t>
            </a:r>
          </a:p>
          <a:p>
            <a:pPr algn="ctr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могут расти как на открытых местах, так и в лесах. Они должны выдерживать сильную конкуренцию со стороны быстро растущих растений. Лишайники редко встречаются на плодородных почвах и достигают большего развития в местах, мало пригодных для высших растений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          цетрария                         кладония</a:t>
            </a:r>
          </a:p>
        </p:txBody>
      </p:sp>
      <p:pic>
        <p:nvPicPr>
          <p:cNvPr id="25604" name="Picture 4" descr="http://www.hayah.cc/forum/imgcache/191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357563"/>
            <a:ext cx="23907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Камчатка фото. Кладония олен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357563"/>
            <a:ext cx="46688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-1000125"/>
            <a:ext cx="10475913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ru-RU" b="1" smtClean="0">
                <a:solidFill>
                  <a:srgbClr val="99CCFF"/>
                </a:solidFill>
              </a:rPr>
              <a:t>Эпифитные лишайники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lvl="2" indent="0" algn="ctr">
              <a:spcBef>
                <a:spcPct val="0"/>
              </a:spcBef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поселяются на деревьях и кустарниках</a:t>
            </a:r>
          </a:p>
          <a:p>
            <a:pPr marL="0" lvl="2" indent="0" algn="ctr">
              <a:spcBef>
                <a:spcPct val="0"/>
              </a:spcBef>
              <a:buFont typeface="Arial" charset="0"/>
              <a:buNone/>
            </a:pPr>
            <a:endParaRPr lang="ru-RU" sz="1400" smtClean="0">
              <a:solidFill>
                <a:schemeClr val="bg1"/>
              </a:solidFill>
            </a:endParaRPr>
          </a:p>
          <a:p>
            <a:pPr marL="0" lvl="2" indent="0" algn="ctr">
              <a:spcBef>
                <a:spcPct val="0"/>
              </a:spcBef>
              <a:buFont typeface="Arial" charset="0"/>
              <a:buNone/>
            </a:pPr>
            <a:endParaRPr lang="ru-RU" sz="1400" smtClean="0">
              <a:solidFill>
                <a:schemeClr val="bg1"/>
              </a:solidFill>
            </a:endParaRPr>
          </a:p>
          <a:p>
            <a:pPr marL="0" lvl="2" indent="0" algn="just">
              <a:spcBef>
                <a:spcPct val="0"/>
              </a:spcBef>
              <a:buFont typeface="Arial" charset="0"/>
              <a:buNone/>
            </a:pPr>
            <a:r>
              <a:rPr lang="ru-RU" sz="2000" b="1" smtClean="0">
                <a:solidFill>
                  <a:schemeClr val="bg1"/>
                </a:solidFill>
              </a:rPr>
              <a:t>ПАРМЕЛИЯ БОРОЗДЧАТАЯ                                       УСНЕЯ ДЛИННЕЙШАЯ</a:t>
            </a:r>
          </a:p>
        </p:txBody>
      </p:sp>
      <p:pic>
        <p:nvPicPr>
          <p:cNvPr id="26628" name="Picture 4" descr="http://plushealth.ru/sites/default/files/u81/2011/07/Parme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4186238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420938"/>
            <a:ext cx="313213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-512763"/>
            <a:ext cx="9828213" cy="737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99CCFF"/>
                </a:solidFill>
              </a:rPr>
              <a:t>    ЭПИЛИТНЫЕ ЛИШАЙНИКИ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</a:rPr>
              <a:t>Поселяются на камнях и скалах, черепичных крышах, кирпичных стенах</a:t>
            </a:r>
          </a:p>
          <a:p>
            <a:pPr algn="just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Калоплака стенная</a:t>
            </a:r>
          </a:p>
          <a:p>
            <a:pPr algn="ctr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http://www.ecosystema.ru/08nature/world/71galt/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2636838"/>
            <a:ext cx="540543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http://www.fotoregion.ru/data/media/4/-0508-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1916113"/>
            <a:ext cx="3246438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11"/>
          <p:cNvSpPr>
            <a:spLocks noChangeArrowheads="1"/>
          </p:cNvSpPr>
          <p:nvPr/>
        </p:nvSpPr>
        <p:spPr bwMode="auto">
          <a:xfrm>
            <a:off x="3824288" y="3244850"/>
            <a:ext cx="1495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</a:rPr>
              <a:t>Фотогалерея 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9CCFF"/>
                </a:solidFill>
              </a:rPr>
              <a:t>         Водные лишайники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Растут на камнях у воды</a:t>
            </a:r>
          </a:p>
        </p:txBody>
      </p:sp>
      <p:pic>
        <p:nvPicPr>
          <p:cNvPr id="28676" name="Picture 2" descr="http://www.stanford.edu/~siegelr/australia/tasmania2012/IMG_7484%20water%20rocks%20lic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060575"/>
            <a:ext cx="69119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-350838"/>
            <a:ext cx="9612313" cy="72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99CCFF"/>
                </a:solidFill>
              </a:rPr>
              <a:t>         Значение лишайников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В результате их жизнедеятельности подготавливается почва для поселения растений.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</a:rPr>
              <a:t>Корм для животных. Ягель –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корм для северных оленей.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3. В медицине (получение антибиотиков)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4. В химической промышленности (красители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bg1"/>
                </a:solidFill>
              </a:rPr>
              <a:t>ксантория</a:t>
            </a:r>
            <a:r>
              <a:rPr lang="ru-RU" dirty="0" smtClean="0">
                <a:solidFill>
                  <a:schemeClr val="bg1"/>
                </a:solidFill>
              </a:rPr>
              <a:t> стенная – </a:t>
            </a:r>
            <a:r>
              <a:rPr lang="ru-RU" dirty="0" err="1" smtClean="0">
                <a:solidFill>
                  <a:schemeClr val="bg1"/>
                </a:solidFill>
              </a:rPr>
              <a:t>золотянка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5. Индикаторы чистоты воздуха.</a:t>
            </a:r>
          </a:p>
        </p:txBody>
      </p:sp>
      <p:pic>
        <p:nvPicPr>
          <p:cNvPr id="29700" name="Picture 2" descr="http://4.bp.blogspot.com/_UKtQBdkz7Eg/RvbFG80EnpI/AAAAAAAAAx8/gRMG3cEksW0/s400/Picture%2B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060575"/>
            <a:ext cx="21304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http://hobbygradina.ro/wp-content/gallery/licheni/800px-xanthoria_parietina_06_03_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652963"/>
            <a:ext cx="262731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463"/>
            <a:ext cx="8229600" cy="25527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К.А.Тимирязев</a:t>
            </a:r>
            <a:r>
              <a:rPr lang="ru-RU" sz="2400" dirty="0" smtClean="0">
                <a:solidFill>
                  <a:schemeClr val="bg1"/>
                </a:solidFill>
              </a:rPr>
              <a:t> в своей знаменитой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книге "Жизнь растений" писал: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"Выступит ли из волн океана водный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утёс, оторвется ли обломок скалы, выломается ли валун, века пролежавший под землёй, везде на голой бесплодной поверхности первым появляется лишайник, разлагая горную породу, превращая её в плодоносную почву»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24" name="Picture 2" descr="http://www.tonb.ru/upload/iblock/aa2/aa21ccf6b71b62fba32bd9d164df71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60350"/>
            <a:ext cx="29527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http://img.zoneland.ru/images00/e26b4ebf31f1c09c29b385be53009893.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88913"/>
            <a:ext cx="3390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</a:t>
            </a:r>
            <a:r>
              <a:rPr lang="ru-RU" b="1" smtClean="0">
                <a:solidFill>
                  <a:srgbClr val="99CCFF"/>
                </a:solidFill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1 Прочитать </a:t>
            </a:r>
            <a:r>
              <a:rPr lang="ru-RU" dirty="0" err="1" smtClean="0">
                <a:solidFill>
                  <a:schemeClr val="bg1"/>
                </a:solidFill>
              </a:rPr>
              <a:t>п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2. Творческое задание: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bg1"/>
                </a:solidFill>
              </a:rPr>
              <a:t>Написать стихотворение про лишайники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bg1"/>
                </a:solidFill>
              </a:rPr>
              <a:t>Получить краску из лишайников на пришкольной территории: отделить лишайник от субстрата, измельчить, положить в сосуд с раствором пищевой соды, через 5 минут попробовать окрасить им бумагу, нить.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9CCFF"/>
                </a:solidFill>
              </a:rPr>
              <a:t>Цель урока: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Познакомить учащихся с особенностями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строения и жизнедеятельности 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лишайников как 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симбиотических организмов.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315200" cy="1114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chemeClr val="tx1"/>
                </a:solidFill>
              </a:rPr>
              <a:t>Общая характеристика и внешнее   </a:t>
            </a:r>
            <a:r>
              <a:rPr lang="ru-RU" sz="3600" dirty="0" smtClean="0">
                <a:solidFill>
                  <a:schemeClr val="tx1"/>
                </a:solidFill>
              </a:rPr>
              <a:t>строение 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343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Лишайники – особая группа живых симбиотических организмов.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Произрастают на всех континентах.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Более 25000 видов.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  В Арктике 350 видов.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Относятся к низшим растениям.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  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752600"/>
            <a:ext cx="4038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Тело – слоевище.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Разнообразны по окраске, форме, размерам и строению.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Размеры от 3-7 сантиметров до метра.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Размножаются кусочками слоевища и спорами.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Растут медленно.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 advAuto="5000"/>
      <p:bldP spid="26628" grpId="0" build="p" autoUpdateAnimBg="0" advAuto="10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-512763"/>
            <a:ext cx="9828213" cy="737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99CCFF"/>
                </a:solidFill>
              </a:rPr>
              <a:t>Лихенология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- Наука о лишайниках.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1803г.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Эрик </a:t>
            </a:r>
            <a:r>
              <a:rPr lang="ru-RU" sz="3600" b="1" dirty="0" err="1" smtClean="0">
                <a:solidFill>
                  <a:schemeClr val="bg1"/>
                </a:solidFill>
              </a:rPr>
              <a:t>Ахариус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«отец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л</a:t>
            </a:r>
            <a:r>
              <a:rPr lang="ru-RU" dirty="0" smtClean="0">
                <a:solidFill>
                  <a:schemeClr val="bg1"/>
                </a:solidFill>
              </a:rPr>
              <a:t>ихенологии», выделил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лишайники 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самостоятельную группу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 впервые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истематизировал их.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460" name="Picture 4" descr="File:Erik Achar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775" y="2120900"/>
            <a:ext cx="4462463" cy="4883150"/>
          </a:xfrm>
          <a:prstGeom prst="rect">
            <a:avLst/>
          </a:prstGeom>
          <a:noFill/>
        </p:spPr>
      </p:pic>
      <p:pic>
        <p:nvPicPr>
          <p:cNvPr id="6" name="Picture 6" descr="File:Haeckel Liche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49300" y="-665163"/>
            <a:ext cx="3084513" cy="690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575" y="-784225"/>
            <a:ext cx="10188575" cy="764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52525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симбиоз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                                               </a:t>
            </a:r>
            <a:r>
              <a:rPr lang="ru-RU" sz="3600" b="1" smtClean="0">
                <a:solidFill>
                  <a:schemeClr val="bg1"/>
                </a:solidFill>
              </a:rPr>
              <a:t>лишайник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341438"/>
            <a:ext cx="2808287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/>
              <a:t>гриб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4076700"/>
            <a:ext cx="2881313" cy="2089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водоросль</a:t>
            </a:r>
          </a:p>
        </p:txBody>
      </p:sp>
      <p:sp>
        <p:nvSpPr>
          <p:cNvPr id="8" name="Плюс 7"/>
          <p:cNvSpPr/>
          <p:nvPr/>
        </p:nvSpPr>
        <p:spPr>
          <a:xfrm>
            <a:off x="827088" y="2852738"/>
            <a:ext cx="1584325" cy="1584325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3276600" y="2781300"/>
            <a:ext cx="1655763" cy="2016125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92" name="Picture 10" descr="http://biouroki.ru/content/page/687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989138"/>
            <a:ext cx="36766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9975" y="-458788"/>
            <a:ext cx="12025313" cy="901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-458788"/>
            <a:ext cx="8229600" cy="1079501"/>
          </a:xfrm>
        </p:spPr>
        <p:txBody>
          <a:bodyPr/>
          <a:lstStyle/>
          <a:p>
            <a:r>
              <a:rPr lang="ru-RU" sz="6000" b="1" smtClean="0">
                <a:solidFill>
                  <a:srgbClr val="99CCFF"/>
                </a:solidFill>
              </a:rPr>
              <a:t>Строение лишайника</a:t>
            </a:r>
          </a:p>
        </p:txBody>
      </p:sp>
      <p:pic>
        <p:nvPicPr>
          <p:cNvPr id="17412" name="Picture 6" descr="http://biouroki.ru/content/page/687/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24075" y="765175"/>
            <a:ext cx="719613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ttp://www.dr-ralf-wagner.de/Bilder/Cetraria_nivalis-QS-630x-ob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908050"/>
            <a:ext cx="4464050" cy="446563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003800" y="2636838"/>
            <a:ext cx="1223963" cy="287337"/>
          </a:xfrm>
          <a:prstGeom prst="line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4005263"/>
            <a:ext cx="3384550" cy="792162"/>
          </a:xfrm>
          <a:prstGeom prst="straightConnector1">
            <a:avLst/>
          </a:prstGeom>
          <a:ln w="349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49163" cy="789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algn="r"/>
            <a:r>
              <a:rPr lang="ru-RU" sz="3200" b="1" smtClean="0">
                <a:solidFill>
                  <a:schemeClr val="bg1"/>
                </a:solidFill>
              </a:rPr>
              <a:t>Форма </a:t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3200" b="1" smtClean="0">
                <a:solidFill>
                  <a:schemeClr val="bg1"/>
                </a:solidFill>
              </a:rPr>
              <a:t>соединения с</a:t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3200" b="1" smtClean="0">
                <a:solidFill>
                  <a:schemeClr val="bg1"/>
                </a:solidFill>
              </a:rPr>
              <a:t>гифами гриба</a:t>
            </a:r>
            <a:br>
              <a:rPr lang="ru-RU" sz="3200" b="1" smtClean="0">
                <a:solidFill>
                  <a:schemeClr val="bg1"/>
                </a:solidFill>
              </a:rPr>
            </a:br>
            <a:endParaRPr lang="ru-RU" sz="3200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8888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Верхний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</a:rPr>
              <a:t>орковый слой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Слой водорослей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Сердцевина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Нижний корковый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</a:rPr>
              <a:t>лой с ризоидами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8436" name="Picture 2" descr="Отдел лишай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213" y="-242888"/>
            <a:ext cx="6327776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5508625" y="981075"/>
            <a:ext cx="647700" cy="431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508625" y="3644900"/>
            <a:ext cx="4445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80063" y="2997200"/>
            <a:ext cx="720725" cy="484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435600" y="3860800"/>
            <a:ext cx="720725" cy="5048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435600" y="4797425"/>
            <a:ext cx="720725" cy="5032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35600" y="5661025"/>
            <a:ext cx="720725" cy="50482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-171450"/>
            <a:ext cx="10728326" cy="804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99CCFF"/>
                </a:solidFill>
              </a:rPr>
              <a:t>Типы слоевища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pPr>
              <a:buFont typeface="Arial" charset="0"/>
              <a:buNone/>
            </a:pPr>
            <a:r>
              <a:rPr lang="ru-RU" sz="4400" b="1" smtClean="0">
                <a:solidFill>
                  <a:schemeClr val="bg1"/>
                </a:solidFill>
              </a:rPr>
              <a:t>накипные</a:t>
            </a:r>
            <a:r>
              <a:rPr lang="ru-RU" sz="4000" b="1" smtClean="0">
                <a:solidFill>
                  <a:schemeClr val="bg1"/>
                </a:solidFill>
              </a:rPr>
              <a:t>                             кустистые</a:t>
            </a:r>
          </a:p>
          <a:p>
            <a:pPr algn="ctr">
              <a:buFont typeface="Arial" charset="0"/>
              <a:buNone/>
            </a:pPr>
            <a:r>
              <a:rPr lang="ru-RU" sz="4400" b="1" smtClean="0">
                <a:solidFill>
                  <a:schemeClr val="bg1"/>
                </a:solidFill>
              </a:rPr>
              <a:t>листоватые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76375" y="1268413"/>
            <a:ext cx="2087563" cy="79216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00563" y="1341438"/>
            <a:ext cx="0" cy="165576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80063" y="1268413"/>
            <a:ext cx="1800225" cy="79216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6" descr="http://abc-24.info/uploads/posts/2012-03/1331204433_2ed88e86697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4788" y="2924175"/>
            <a:ext cx="3263901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http://www.dr-ralf-wagner.de/Bilder/Cetraria_nivalis-Habi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924175"/>
            <a:ext cx="305911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http://do.gendocs.ru/pars_docs/tw_refs/194/193184/193184_html_30e3d9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832225"/>
            <a:ext cx="4032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upit.cc/i/5976e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-171450"/>
            <a:ext cx="10728326" cy="804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9CCFF"/>
                </a:solidFill>
              </a:rPr>
              <a:t>Накипные лишайники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   леканора</a:t>
            </a:r>
          </a:p>
        </p:txBody>
      </p:sp>
      <p:pic>
        <p:nvPicPr>
          <p:cNvPr id="20484" name="Picture 2" descr="http://www.innature.kz/images/photoalbum/album_54/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4211638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http://dic.academic.ru/pictures/dic_biology/n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25538"/>
            <a:ext cx="43465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nature.doublea.ru/pix/lichen00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5194300"/>
            <a:ext cx="23399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404</Words>
  <Application>Microsoft Office PowerPoint</Application>
  <PresentationFormat>Экран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Яркая</vt:lpstr>
      <vt:lpstr>лишайники</vt:lpstr>
      <vt:lpstr>Цель урока:</vt:lpstr>
      <vt:lpstr>Общая характеристика и внешнее   строение </vt:lpstr>
      <vt:lpstr>Лихенология </vt:lpstr>
      <vt:lpstr>симбиоз</vt:lpstr>
      <vt:lpstr>Строение лишайника</vt:lpstr>
      <vt:lpstr>Форма  соединения с гифами гриба </vt:lpstr>
      <vt:lpstr>Типы слоевища</vt:lpstr>
      <vt:lpstr>Накипные лишайники</vt:lpstr>
      <vt:lpstr>                 Листоватые лишайники</vt:lpstr>
      <vt:lpstr>             Кустистые лишайники</vt:lpstr>
      <vt:lpstr>Размножение лишайников</vt:lpstr>
      <vt:lpstr>        Виды лишайников</vt:lpstr>
      <vt:lpstr>Эпифитные лишайники</vt:lpstr>
      <vt:lpstr>    ЭПИЛИТНЫЕ ЛИШАЙНИКИ</vt:lpstr>
      <vt:lpstr>         Водные лишайники</vt:lpstr>
      <vt:lpstr>         Значение лишайников</vt:lpstr>
      <vt:lpstr>Слайд 18</vt:lpstr>
      <vt:lpstr>       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лишайники</dc:title>
  <dc:creator>атто</dc:creator>
  <cp:lastModifiedBy>Гость</cp:lastModifiedBy>
  <cp:revision>57</cp:revision>
  <dcterms:created xsi:type="dcterms:W3CDTF">2013-10-05T16:51:46Z</dcterms:created>
  <dcterms:modified xsi:type="dcterms:W3CDTF">2016-05-12T11:10:43Z</dcterms:modified>
</cp:coreProperties>
</file>