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A280A"/>
    <a:srgbClr val="8C35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816A-45B3-447E-AFC9-DA9DDF7102E8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FBEA-8A61-4A01-BAA6-8AFA77210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BF9F-7220-4644-9BBC-C4D2092EE7C8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CFC9-41EB-41FA-B71F-07F0FBF0B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13C5-09F1-45F0-969A-C9EC3903C3E9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DB2F-A0FF-4909-91E3-9903E5084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0BAE-FEEA-4F96-B591-D8AB95C35279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06B4-9E87-415C-90AA-1796B2062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E2BB-67A4-4482-8C5C-EFC4BC3E38AB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55B3-1910-4854-A394-B337A660A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0047-9A9C-49B9-9C9B-8026E78CB843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98E1-078C-4C46-B656-8D1F199D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424A-477A-4DC1-A03C-8E58639AE146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A48-7927-41D4-AE00-16ABB2536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FDF7-2A82-4141-A6F4-04FE03FFE250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AEF0-CBAE-4365-AA16-BA9FB6C3A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675C-FAD0-41D6-A8B2-6F3D3D91AE8D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D85A-E75F-4A29-BFBA-979B71398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2DBB-4778-4F25-80AB-1CC1D6C29EC8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A64B-5454-4C2F-BABA-464B5E691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CDDE-6601-4977-BC28-B700443AA13E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6EEE-4504-4986-BBAF-C2DA1B6C3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40B9-2504-4F14-A0B1-A3758905875F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EB61-E214-4132-8BEA-FE9E13A0B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F69A-F15F-4D3F-8D39-26C352EEE910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603C-0057-401D-B5F4-194E81201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6B38-B7DC-4342-91E5-CD3CCE17DC8A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3242-0C93-4BE3-BFF8-0D65D6FEC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6756-23CF-4694-8D8D-5A9F0AB679F3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DB24-FF74-49BA-A593-F1C3E79A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DDD4-54AC-445B-94E0-13733929CD14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0794-AEDF-4E8C-AC17-7149D1C2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A55-32AC-4367-8565-2B067B2EC2CB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F5EB-67F5-449B-A6CB-0ABC6A1FC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081E8C4-DD0C-4FCE-A594-5449DF52D31F}" type="datetimeFigureOut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6CF0208-45B6-4A54-837B-03C638005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ransition spd="slow">
    <p:push dir="u"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image" Target="../media/image6.png"/><Relationship Id="rId21" Type="http://schemas.openxmlformats.org/officeDocument/2006/relationships/slide" Target="slide22.xml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0.png"/><Relationship Id="rId24" Type="http://schemas.openxmlformats.org/officeDocument/2006/relationships/slide" Target="slide25.xml"/><Relationship Id="rId5" Type="http://schemas.openxmlformats.org/officeDocument/2006/relationships/image" Target="../media/image7.png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image" Target="../media/image12.gif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image" Target="../media/image9.png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image" Target="../media/image11.gif"/><Relationship Id="rId30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5338"/>
            <a:ext cx="9144000" cy="24225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/>
              <a:t>Увлекательная математика</a:t>
            </a:r>
            <a:endParaRPr lang="ru-RU" sz="6600" b="1" dirty="0"/>
          </a:p>
        </p:txBody>
      </p:sp>
      <p:pic>
        <p:nvPicPr>
          <p:cNvPr id="19458" name="Picture 6" descr="http://www.baltimorecityschools.org/cms/lib/MD01001351/Centricity/Domain/3596/002836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300" y="4851400"/>
            <a:ext cx="17557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2" descr="http://uchebana5.ru/images/1770/3538788/m48ffab2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4549775"/>
            <a:ext cx="2600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400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Ответ: 12</a:t>
            </a:r>
            <a:endParaRPr lang="ru-RU" sz="5400" b="1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2388" y="2490788"/>
            <a:ext cx="4043362" cy="2778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73200" y="2235200"/>
            <a:ext cx="1084263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1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3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5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7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9</a:t>
            </a: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11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70675" y="2235200"/>
            <a:ext cx="10128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4</a:t>
            </a: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6</a:t>
            </a: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8</a:t>
            </a: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itchFamily="34" charset="0"/>
              </a:rPr>
              <a:t>10</a:t>
            </a:r>
          </a:p>
          <a:p>
            <a:pPr>
              <a:lnSpc>
                <a:spcPct val="125000"/>
              </a:lnSpc>
            </a:pPr>
            <a:endParaRPr lang="ru-RU" sz="2400" b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87900" y="5349875"/>
            <a:ext cx="652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12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92388" y="3111500"/>
            <a:ext cx="4043362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92388" y="3702050"/>
            <a:ext cx="4043362" cy="2778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92388" y="4306888"/>
            <a:ext cx="4043362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84450" y="4938713"/>
            <a:ext cx="4041775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84450" y="5502275"/>
            <a:ext cx="2166938" cy="330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12800" y="2159000"/>
            <a:ext cx="7797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Calibri" pitchFamily="34" charset="0"/>
              </a:rPr>
              <a:t>Мальчик написал на листке число 86 и говорит товарищу:</a:t>
            </a:r>
          </a:p>
          <a:p>
            <a:r>
              <a:rPr lang="ru-RU" sz="4000" b="1" i="1">
                <a:latin typeface="Calibri" pitchFamily="34" charset="0"/>
              </a:rPr>
              <a:t>- Не производя никакой записи и вычислений, увеличь это число на 12.</a:t>
            </a:r>
          </a:p>
          <a:p>
            <a:r>
              <a:rPr lang="ru-RU" sz="4000" b="1" i="1">
                <a:latin typeface="Calibri" pitchFamily="34" charset="0"/>
              </a:rPr>
              <a:t>Как он это сделал?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3900" y="4770438"/>
            <a:ext cx="1752600" cy="1663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/>
              <a:t>86</a:t>
            </a:r>
            <a:endParaRPr lang="ru-RU" sz="8800" b="1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  <a:endParaRPr lang="ru-RU" sz="5400" b="1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14413" y="2468563"/>
            <a:ext cx="71151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</a:rPr>
              <a:t>Перевернул листок, и получилось 98.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5700" y="4440238"/>
            <a:ext cx="1752600" cy="1663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/>
              <a:t>86</a:t>
            </a:r>
            <a:endParaRPr lang="ru-RU" sz="8800" b="1" dirty="0"/>
          </a:p>
        </p:txBody>
      </p:sp>
      <p:pic>
        <p:nvPicPr>
          <p:cNvPr id="30726" name="Picture 2" descr="http://smileoff.net/Materials/_info_anime_smile/5857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4567238"/>
            <a:ext cx="15986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100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3100" y="2243138"/>
            <a:ext cx="7797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Предлог стоит в моём начале,</a:t>
            </a:r>
          </a:p>
          <a:p>
            <a:pPr algn="ctr"/>
            <a:r>
              <a:rPr lang="ru-RU" sz="4000" b="1">
                <a:latin typeface="Calibri" pitchFamily="34" charset="0"/>
              </a:rPr>
              <a:t> В конце же – загородный дом. </a:t>
            </a:r>
          </a:p>
          <a:p>
            <a:pPr algn="ctr"/>
            <a:r>
              <a:rPr lang="ru-RU" sz="4000" b="1">
                <a:latin typeface="Calibri" pitchFamily="34" charset="0"/>
              </a:rPr>
              <a:t> А целое мы все решали </a:t>
            </a:r>
          </a:p>
          <a:p>
            <a:pPr algn="ctr"/>
            <a:r>
              <a:rPr lang="ru-RU" sz="4000" b="1">
                <a:latin typeface="Calibri" pitchFamily="34" charset="0"/>
              </a:rPr>
              <a:t> И у доски, и за столом.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6750" y="4943475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Задача</a:t>
            </a:r>
            <a:endParaRPr lang="ru-RU" sz="4000" b="1" dirty="0"/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pic>
        <p:nvPicPr>
          <p:cNvPr id="31750" name="Picture 2" descr="http://smileoff.net/Materials/_info_anime_smile/5857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675" y="5145088"/>
            <a:ext cx="96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Ребус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4900" y="2019300"/>
            <a:ext cx="6934200" cy="3594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2774950"/>
            <a:ext cx="29003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img-fotki.yandex.ru/get/4132/136487634.c77/0_ea891_b85a0fe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288" y="2949575"/>
            <a:ext cx="34591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2008188" y="2022475"/>
            <a:ext cx="1719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2, 3, 4</a:t>
            </a:r>
          </a:p>
        </p:txBody>
      </p:sp>
      <p:pic>
        <p:nvPicPr>
          <p:cNvPr id="32775" name="Picture 4" descr="http://images.complex.com/complex/image/upload/t_article_image/fxg1np9kaegote8jvtjk.jpg"/>
          <p:cNvPicPr>
            <a:picLocks noChangeAspect="1" noChangeArrowheads="1"/>
          </p:cNvPicPr>
          <p:nvPr/>
        </p:nvPicPr>
        <p:blipFill>
          <a:blip r:embed="rId4"/>
          <a:srcRect l="30026" t="17493" r="24319" b="18507"/>
          <a:stretch>
            <a:fillRect/>
          </a:stretch>
        </p:blipFill>
        <p:spPr bwMode="auto">
          <a:xfrm>
            <a:off x="4716463" y="2155825"/>
            <a:ext cx="4984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06750" y="5407025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Линейка</a:t>
            </a:r>
            <a:endParaRPr lang="ru-RU" sz="4000" b="1" dirty="0"/>
          </a:p>
        </p:txBody>
      </p:sp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6750" y="52197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Угол</a:t>
            </a:r>
            <a:endParaRPr lang="ru-RU" sz="4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9700" y="1803400"/>
            <a:ext cx="8839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Первая буква есть в слове «урюк»,</a:t>
            </a:r>
          </a:p>
          <a:p>
            <a:pPr algn="ctr"/>
            <a:r>
              <a:rPr lang="ru-RU" sz="3600" b="1">
                <a:latin typeface="Calibri" pitchFamily="34" charset="0"/>
              </a:rPr>
              <a:t>Но нет её в слове «крюк».</a:t>
            </a:r>
          </a:p>
          <a:p>
            <a:pPr algn="ctr"/>
            <a:r>
              <a:rPr lang="ru-RU" sz="3600" b="1">
                <a:latin typeface="Calibri" pitchFamily="34" charset="0"/>
              </a:rPr>
              <a:t>За буквой же слово тотчас зазвучит,</a:t>
            </a:r>
          </a:p>
          <a:p>
            <a:pPr algn="ctr"/>
            <a:r>
              <a:rPr lang="ru-RU" sz="3600" b="1">
                <a:latin typeface="Calibri" pitchFamily="34" charset="0"/>
              </a:rPr>
              <a:t>Лишь только в ворота вдруг шайба влетит.</a:t>
            </a:r>
          </a:p>
          <a:p>
            <a:pPr algn="ctr"/>
            <a:r>
              <a:rPr lang="ru-RU" sz="3600" b="1">
                <a:latin typeface="Calibri" pitchFamily="34" charset="0"/>
              </a:rPr>
              <a:t>А в целом – фигуру найдёшь средь других.</a:t>
            </a:r>
          </a:p>
          <a:p>
            <a:pPr algn="ctr"/>
            <a:r>
              <a:rPr lang="ru-RU" sz="3600" b="1">
                <a:latin typeface="Calibri" pitchFamily="34" charset="0"/>
              </a:rPr>
              <a:t>Где сходится в точке лишь пара прямых.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400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3100" y="1931988"/>
            <a:ext cx="7797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Первая буква есть в слове «сурок»,</a:t>
            </a:r>
          </a:p>
          <a:p>
            <a:pPr algn="ctr"/>
            <a:r>
              <a:rPr lang="ru-RU" sz="3200" b="1">
                <a:latin typeface="Calibri" pitchFamily="34" charset="0"/>
              </a:rPr>
              <a:t>Но нет её в слове «урок».</a:t>
            </a:r>
          </a:p>
          <a:p>
            <a:pPr algn="ctr"/>
            <a:r>
              <a:rPr lang="ru-RU" sz="3200" b="1">
                <a:latin typeface="Calibri" pitchFamily="34" charset="0"/>
              </a:rPr>
              <a:t>А дальше подумай и краткое слово</a:t>
            </a:r>
          </a:p>
          <a:p>
            <a:pPr algn="ctr"/>
            <a:r>
              <a:rPr lang="ru-RU" sz="3200" b="1">
                <a:latin typeface="Calibri" pitchFamily="34" charset="0"/>
              </a:rPr>
              <a:t>Средь умных ребят ты найдёшь у любого.</a:t>
            </a:r>
          </a:p>
          <a:p>
            <a:pPr algn="ctr"/>
            <a:r>
              <a:rPr lang="ru-RU" sz="3200" b="1">
                <a:latin typeface="Calibri" pitchFamily="34" charset="0"/>
              </a:rPr>
              <a:t>Две буквы у мамы возьми без смущенья.</a:t>
            </a:r>
          </a:p>
          <a:p>
            <a:pPr algn="ctr"/>
            <a:r>
              <a:rPr lang="ru-RU" sz="3200" b="1">
                <a:latin typeface="Calibri" pitchFamily="34" charset="0"/>
              </a:rPr>
              <a:t>А в целом получишь итог от сложения.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6750" y="52197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Сумма</a:t>
            </a:r>
            <a:endParaRPr lang="ru-RU" sz="4000" b="1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pic>
        <p:nvPicPr>
          <p:cNvPr id="34822" name="Picture 2" descr="http://gifgifs.com/animations/jobs-people/teachers/Math_teache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5106988"/>
            <a:ext cx="20986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Ребус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4900" y="2019300"/>
            <a:ext cx="6934200" cy="3594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4" name="Рисунок 5"/>
          <p:cNvPicPr>
            <a:picLocks noChangeAspect="1"/>
          </p:cNvPicPr>
          <p:nvPr/>
        </p:nvPicPr>
        <p:blipFill>
          <a:blip r:embed="rId2"/>
          <a:srcRect t="23476" r="52856" b="21330"/>
          <a:stretch>
            <a:fillRect/>
          </a:stretch>
        </p:blipFill>
        <p:spPr bwMode="auto">
          <a:xfrm>
            <a:off x="1370013" y="3476625"/>
            <a:ext cx="2717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http://img-fotki.yandex.ru/get/6446/136487634.c72/0_ea790_6695388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75" y="2765425"/>
            <a:ext cx="23812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8" descr="http://pesochnizza.ru/wp-content/uploads/2012/05/matematika6.jpg"/>
          <p:cNvPicPr>
            <a:picLocks noChangeAspect="1" noChangeArrowheads="1"/>
          </p:cNvPicPr>
          <p:nvPr/>
        </p:nvPicPr>
        <p:blipFill>
          <a:blip r:embed="rId4"/>
          <a:srcRect l="78444" t="25999" r="2444" b="35777"/>
          <a:stretch>
            <a:fillRect/>
          </a:stretch>
        </p:blipFill>
        <p:spPr bwMode="auto">
          <a:xfrm>
            <a:off x="6164263" y="3476625"/>
            <a:ext cx="13890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4244975" y="2065338"/>
            <a:ext cx="1717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3, 2, 1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6750" y="54229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Циркуль</a:t>
            </a:r>
            <a:endParaRPr lang="ru-RU" sz="4000" b="1" dirty="0"/>
          </a:p>
        </p:txBody>
      </p:sp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pic>
        <p:nvPicPr>
          <p:cNvPr id="35850" name="Picture 2" descr="http://firstlodge.com/PAComp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3788" y="5683250"/>
            <a:ext cx="542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100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6163" y="2863850"/>
            <a:ext cx="70516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alibri" pitchFamily="34" charset="0"/>
              </a:rPr>
              <a:t>…,  …,  5, 7, 9, …, …,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2825" y="2863850"/>
            <a:ext cx="7085013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latin typeface="+mn-lt"/>
                <a:cs typeface="+mn-cs"/>
              </a:rPr>
              <a:t>5, 7, </a:t>
            </a:r>
            <a:r>
              <a:rPr lang="ru-RU" sz="6000" b="1" dirty="0">
                <a:latin typeface="+mn-lt"/>
                <a:cs typeface="+mn-cs"/>
              </a:rPr>
              <a:t>9,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11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13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15</a:t>
            </a:r>
            <a:endParaRPr lang="ru-RU" sz="6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838" y="4283075"/>
            <a:ext cx="7680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Закономерность: нечетные числа</a:t>
            </a:r>
          </a:p>
        </p:txBody>
      </p:sp>
      <p:pic>
        <p:nvPicPr>
          <p:cNvPr id="36871" name="Picture 2" descr="http://i45.beon.ru/74/2/680274/40/18933140/d79ea5da33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7675" y="4991100"/>
            <a:ext cx="2247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200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84250" y="2533650"/>
            <a:ext cx="7175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6000" b="1">
                <a:latin typeface="Calibri" pitchFamily="34" charset="0"/>
              </a:rPr>
              <a:t>…,  …, 21, 17, 13, …,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5825" y="2533650"/>
            <a:ext cx="727392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29</a:t>
            </a:r>
            <a:r>
              <a:rPr lang="ru-RU" sz="6000" b="1" dirty="0">
                <a:latin typeface="+mn-lt"/>
                <a:cs typeface="+mn-cs"/>
              </a:rPr>
              <a:t>, 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25</a:t>
            </a:r>
            <a:r>
              <a:rPr lang="ru-RU" sz="6000" b="1" dirty="0">
                <a:latin typeface="+mn-lt"/>
                <a:cs typeface="+mn-cs"/>
              </a:rPr>
              <a:t>, 21, 17, 13,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9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Закономерность: каждое последующее число меньше предыдущего на 4</a:t>
            </a:r>
          </a:p>
        </p:txBody>
      </p:sp>
      <p:pic>
        <p:nvPicPr>
          <p:cNvPr id="37895" name="Picture 2" descr="http://jumpjack.altervista.org/dizi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5184775"/>
            <a:ext cx="1863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17500" y="1727200"/>
            <a:ext cx="256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Логические задачи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7500" y="2813050"/>
            <a:ext cx="25654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Ребусы и шарады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7500" y="3902075"/>
            <a:ext cx="25654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Продолжи ряд чисел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17500" y="4991100"/>
            <a:ext cx="256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Математическая эстафета</a:t>
            </a:r>
            <a:endParaRPr lang="ru-RU" sz="2400" b="1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17272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17272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3675" y="17272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17272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5238" y="17272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281305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28130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3675" y="28130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2809875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5238" y="28067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897313"/>
            <a:ext cx="124936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3903663"/>
            <a:ext cx="124936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3675" y="38925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3903663"/>
            <a:ext cx="125095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5238" y="3900488"/>
            <a:ext cx="124936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9911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49911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3675" y="4994275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49911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5238" y="4987925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" descr="http://img-fotki.yandex.ru/get/4513/119528728.15d8/0_c66cf_87b1683d_S.jpg"/>
          <p:cNvPicPr>
            <a:picLocks noChangeAspect="1" noChangeArrowheads="1" noCrop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523038" y="282575"/>
            <a:ext cx="19097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4" descr="http://gifgifs.com/animations/jobs-people/teachers/Math_teacher.gif"/>
          <p:cNvPicPr>
            <a:picLocks noChangeAspect="1" noChangeArrowheads="1" noCrop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876300" y="155575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6" descr="http://jumpjack.altervista.org/dizio1.gif"/>
          <p:cNvPicPr>
            <a:picLocks noChangeAspect="1" noChangeArrowheads="1" noCrop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308100" y="6105525"/>
            <a:ext cx="965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право 28">
            <a:hlinkClick r:id="rId30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300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7863" y="2482850"/>
            <a:ext cx="7793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Calibri" pitchFamily="34" charset="0"/>
              </a:rPr>
              <a:t>…, 2, …,7, 11, 16, 22, …, 37, 46</a:t>
            </a:r>
            <a:endParaRPr lang="ru-RU" sz="4400" b="1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863" y="2482850"/>
            <a:ext cx="78692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r>
              <a:rPr lang="ru-RU" sz="4800" b="1" dirty="0">
                <a:latin typeface="+mn-lt"/>
                <a:cs typeface="+mn-cs"/>
              </a:rPr>
              <a:t>, 2, </a:t>
            </a: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4</a:t>
            </a:r>
            <a:r>
              <a:rPr lang="ru-RU" sz="4800" b="1" dirty="0">
                <a:latin typeface="+mn-lt"/>
                <a:cs typeface="+mn-cs"/>
              </a:rPr>
              <a:t>, 7</a:t>
            </a:r>
            <a:r>
              <a:rPr lang="ru-RU" sz="4800" b="1" dirty="0">
                <a:latin typeface="+mn-lt"/>
                <a:cs typeface="+mn-cs"/>
              </a:rPr>
              <a:t>, 11, 16, 22</a:t>
            </a:r>
            <a:r>
              <a:rPr lang="ru-RU" sz="4800" b="1" dirty="0">
                <a:latin typeface="+mn-lt"/>
                <a:cs typeface="+mn-cs"/>
              </a:rPr>
              <a:t>, </a:t>
            </a: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29</a:t>
            </a:r>
            <a:r>
              <a:rPr lang="ru-RU" sz="4800" b="1" dirty="0">
                <a:latin typeface="+mn-lt"/>
                <a:cs typeface="+mn-cs"/>
              </a:rPr>
              <a:t>, 37, 46</a:t>
            </a:r>
            <a:endParaRPr lang="ru-RU" sz="48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Закономерность: каждое последующее число больше предыдущего на 1, 2, 3, 4 и т.д.</a:t>
            </a:r>
          </a:p>
        </p:txBody>
      </p:sp>
      <p:pic>
        <p:nvPicPr>
          <p:cNvPr id="38919" name="Picture 2" descr="http://img1.liveinternet.ru/images/attach/c/10/111/288/111288803_0_4f4f6_d80052a5_S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6050" y="3548063"/>
            <a:ext cx="9271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400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22363" y="3030538"/>
            <a:ext cx="68992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25, 24, 21, 20, 17, 16, 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3100" y="1905000"/>
            <a:ext cx="606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Запишите 4 последующих числа: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0400" y="3106738"/>
            <a:ext cx="77882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  <a:cs typeface="+mn-cs"/>
              </a:rPr>
              <a:t>25, 24, 21, 20, 17, 16, </a:t>
            </a:r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13, 12, 9, 8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400" y="3975100"/>
            <a:ext cx="767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Закономерность: каждое следующее число меньше предыдущего на 1, затем на 3, затем снова на 1, и снова на 3 и т.д.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500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77975" y="2838450"/>
            <a:ext cx="5988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Calibri" pitchFamily="34" charset="0"/>
              </a:rPr>
              <a:t>9, 10, 12, 15, 19, 24, 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3100" y="1905000"/>
            <a:ext cx="606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Запишите 4 последующих числа: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250" y="2838450"/>
            <a:ext cx="80724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  <a:cs typeface="+mn-cs"/>
              </a:rPr>
              <a:t>9, 10, 12, 15, 19, 24, </a:t>
            </a:r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30</a:t>
            </a:r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, 37, 45, 54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Закономерность: каждое последующее число больше предыдущего на 1, 2, 3, 4 и т.д.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100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2525" y="2217738"/>
          <a:ext cx="6838950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22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20800" y="4013200"/>
            <a:ext cx="3162300" cy="238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А   11 + 9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И   4 + 18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Е   22 + 11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6300" y="4013200"/>
            <a:ext cx="3111500" cy="238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М   42 - 8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 Т    11 - 3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 К    19 - 9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08363" y="4237038"/>
            <a:ext cx="10747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20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22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70688" y="4237038"/>
            <a:ext cx="10747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34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8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10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52525" y="2809875"/>
            <a:ext cx="58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46525" y="2795588"/>
            <a:ext cx="58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78025" y="2809875"/>
            <a:ext cx="46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6300" y="2784475"/>
            <a:ext cx="46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24738" y="2795588"/>
            <a:ext cx="465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73350" y="2809875"/>
            <a:ext cx="41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03850" y="2795588"/>
            <a:ext cx="41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1213" y="2809875"/>
            <a:ext cx="409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45200" y="2784475"/>
            <a:ext cx="48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40525" y="2784475"/>
            <a:ext cx="442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9" name="Стрелка вправо 18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200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76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209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481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38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3225800" y="27241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994400" y="283845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800" y="24495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3225800" y="40449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3225800" y="53657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5994400" y="4105275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5994400" y="537210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0500" y="37703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7800" y="5043488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060450" y="3925888"/>
            <a:ext cx="939800" cy="796925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946650" y="3894138"/>
            <a:ext cx="939800" cy="796925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2171700" y="3876675"/>
            <a:ext cx="889000" cy="83185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3911600" y="3876675"/>
            <a:ext cx="889000" cy="83185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1054100" y="5218113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араллелограмм 23"/>
          <p:cNvSpPr/>
          <p:nvPr/>
        </p:nvSpPr>
        <p:spPr>
          <a:xfrm>
            <a:off x="4927600" y="5218113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Трапеция 24"/>
          <p:cNvSpPr/>
          <p:nvPr/>
        </p:nvSpPr>
        <p:spPr>
          <a:xfrm>
            <a:off x="2184400" y="5211763"/>
            <a:ext cx="787400" cy="785812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Трапеция 25"/>
          <p:cNvSpPr/>
          <p:nvPr/>
        </p:nvSpPr>
        <p:spPr>
          <a:xfrm>
            <a:off x="3937000" y="5224463"/>
            <a:ext cx="787400" cy="785812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28738" y="243681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11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25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7813" y="2414588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28738" y="3816350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2050" y="377031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3450" y="381635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43375" y="378301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16038" y="505777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25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85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62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40" name="Стрелка вправо 39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300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09625" y="2230438"/>
          <a:ext cx="7524750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82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66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3150" y="3619500"/>
            <a:ext cx="3249613" cy="306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Е   22 + 11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Т   17 –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У   14 + 4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Н  45 – 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Г    91 – 9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619500"/>
            <a:ext cx="3111500" cy="306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Р    45 + 5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Л   33 + 33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Ь    17 + 3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И    12 – 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К   16 – 15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О   10 + 15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8663" y="3565525"/>
            <a:ext cx="10747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33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14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18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30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82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75" y="3633788"/>
            <a:ext cx="9001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50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66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20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6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1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= 25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3450" y="2808288"/>
            <a:ext cx="414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250" y="2817813"/>
            <a:ext cx="430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3463" y="2808288"/>
            <a:ext cx="409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6088" y="2808288"/>
            <a:ext cx="43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97288" y="2817813"/>
            <a:ext cx="382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22763" y="2817813"/>
            <a:ext cx="49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84750" y="2817813"/>
            <a:ext cx="474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27700" y="2805113"/>
            <a:ext cx="439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Ь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65875" y="2801938"/>
            <a:ext cx="47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Н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42150" y="2814638"/>
            <a:ext cx="48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81925" y="2814638"/>
            <a:ext cx="44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20" name="Стрелка вправо 19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400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76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209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481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38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3225800" y="27241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5994400" y="283845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7800" y="24495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8738" y="243681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11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5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7813" y="2414588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7" name="Плюс 16"/>
          <p:cNvSpPr/>
          <p:nvPr/>
        </p:nvSpPr>
        <p:spPr>
          <a:xfrm>
            <a:off x="3163888" y="3725863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5932488" y="3786188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8588" y="3451225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98538" y="3606800"/>
            <a:ext cx="939800" cy="798513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884738" y="3575050"/>
            <a:ext cx="939800" cy="798513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2109788" y="3557588"/>
            <a:ext cx="889000" cy="833437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авильный пятиугольник 22"/>
          <p:cNvSpPr/>
          <p:nvPr/>
        </p:nvSpPr>
        <p:spPr>
          <a:xfrm>
            <a:off x="3849688" y="3557588"/>
            <a:ext cx="889000" cy="833437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66825" y="3497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0138" y="345122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3125" y="3497263"/>
            <a:ext cx="6127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1463" y="346392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Плюс 38"/>
          <p:cNvSpPr/>
          <p:nvPr/>
        </p:nvSpPr>
        <p:spPr>
          <a:xfrm>
            <a:off x="3111500" y="4706938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Равно 39"/>
          <p:cNvSpPr/>
          <p:nvPr/>
        </p:nvSpPr>
        <p:spPr>
          <a:xfrm>
            <a:off x="5880100" y="4713288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13500" y="4384675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Параллелограмм 41"/>
          <p:cNvSpPr/>
          <p:nvPr/>
        </p:nvSpPr>
        <p:spPr>
          <a:xfrm>
            <a:off x="939800" y="4560888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араллелограмм 42"/>
          <p:cNvSpPr/>
          <p:nvPr/>
        </p:nvSpPr>
        <p:spPr>
          <a:xfrm>
            <a:off x="4813300" y="4560888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Трапеция 43"/>
          <p:cNvSpPr/>
          <p:nvPr/>
        </p:nvSpPr>
        <p:spPr>
          <a:xfrm>
            <a:off x="2070100" y="4552950"/>
            <a:ext cx="787400" cy="785813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Трапеция 44"/>
          <p:cNvSpPr/>
          <p:nvPr/>
        </p:nvSpPr>
        <p:spPr>
          <a:xfrm>
            <a:off x="3822700" y="4567238"/>
            <a:ext cx="787400" cy="784225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201738" y="43989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482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42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719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60450" y="5518150"/>
            <a:ext cx="820738" cy="7794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910138" y="5507038"/>
            <a:ext cx="820737" cy="779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Ромб 52"/>
          <p:cNvSpPr/>
          <p:nvPr/>
        </p:nvSpPr>
        <p:spPr>
          <a:xfrm>
            <a:off x="2005013" y="5500688"/>
            <a:ext cx="889000" cy="80803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Ромб 53"/>
          <p:cNvSpPr/>
          <p:nvPr/>
        </p:nvSpPr>
        <p:spPr>
          <a:xfrm>
            <a:off x="3848100" y="5500688"/>
            <a:ext cx="889000" cy="80803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люс 54"/>
          <p:cNvSpPr/>
          <p:nvPr/>
        </p:nvSpPr>
        <p:spPr>
          <a:xfrm>
            <a:off x="3113088" y="5616575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Равно 55"/>
          <p:cNvSpPr/>
          <p:nvPr/>
        </p:nvSpPr>
        <p:spPr>
          <a:xfrm>
            <a:off x="5907088" y="567690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13500" y="5316538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14438" y="53387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72038" y="53387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27238" y="529907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30663" y="53260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42" grpId="0" animBg="1"/>
      <p:bldP spid="43" grpId="0" animBg="1"/>
      <p:bldP spid="46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8" grpId="0"/>
      <p:bldP spid="59" grpId="0"/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500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7338" y="2062163"/>
          <a:ext cx="8569325" cy="122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52</a:t>
                      </a:r>
                      <a:endParaRPr lang="ru-RU" sz="3200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9625" y="3619500"/>
            <a:ext cx="3444875" cy="266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</a:t>
            </a:r>
            <a:r>
              <a:rPr lang="ru-RU" sz="4000" b="1" dirty="0">
                <a:solidFill>
                  <a:schemeClr val="bg1"/>
                </a:solidFill>
              </a:rPr>
              <a:t>   20 + 13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Л</a:t>
            </a:r>
            <a:r>
              <a:rPr lang="ru-RU" sz="4000" b="1" dirty="0">
                <a:solidFill>
                  <a:schemeClr val="bg1"/>
                </a:solidFill>
              </a:rPr>
              <a:t>   17 –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Р</a:t>
            </a:r>
            <a:r>
              <a:rPr lang="ru-RU" sz="4000" b="1" dirty="0">
                <a:solidFill>
                  <a:schemeClr val="bg1"/>
                </a:solidFill>
              </a:rPr>
              <a:t>   14 + 6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Е   88 – 18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6913" y="3632200"/>
            <a:ext cx="3287712" cy="26654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А   54 – 45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И    22 + 8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Д   65 – 13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0538" y="3687763"/>
            <a:ext cx="10731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33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13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20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70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1800" y="3995738"/>
            <a:ext cx="10747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9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30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= 52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0825" y="2640013"/>
            <a:ext cx="407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2725" y="2640013"/>
            <a:ext cx="407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54938" y="2640013"/>
            <a:ext cx="407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125" y="2665413"/>
            <a:ext cx="47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75338" y="2640013"/>
            <a:ext cx="474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07238" y="2665413"/>
            <a:ext cx="474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87425" y="2665413"/>
            <a:ext cx="465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17738" y="2652713"/>
            <a:ext cx="465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28925" y="2652713"/>
            <a:ext cx="474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40113" y="2652713"/>
            <a:ext cx="474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32325" y="2652713"/>
            <a:ext cx="474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22425" y="2652713"/>
            <a:ext cx="430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84938" y="2640013"/>
            <a:ext cx="48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07388" y="2640013"/>
            <a:ext cx="495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23" name="Стрелка вправо 22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8051800" y="5245100"/>
            <a:ext cx="750888" cy="688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?</a:t>
            </a:r>
            <a:endParaRPr lang="ru-RU" sz="3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параллелепипед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Параллелепипед</a:t>
            </a:r>
            <a:endParaRPr lang="ru-RU" sz="5400" b="1" dirty="0"/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673100" y="1987550"/>
            <a:ext cx="779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Параллелепипед – тело, все грани которого - четырёхугольники</a:t>
            </a:r>
          </a:p>
        </p:txBody>
      </p:sp>
      <p:pic>
        <p:nvPicPr>
          <p:cNvPr id="47108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143250"/>
            <a:ext cx="48260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940300" y="3748088"/>
            <a:ext cx="3911600" cy="20621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Это прямоугольный параллелепипед, так как его грани – прямоугольники.</a:t>
            </a:r>
            <a:endParaRPr lang="ru-RU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Итоги</a:t>
            </a:r>
            <a:endParaRPr lang="ru-RU" sz="5400" b="1" dirty="0"/>
          </a:p>
        </p:txBody>
      </p:sp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673100" y="2546350"/>
            <a:ext cx="779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Наша игра подошла к концу.</a:t>
            </a:r>
          </a:p>
          <a:p>
            <a:pPr algn="ctr"/>
            <a:r>
              <a:rPr lang="ru-RU" sz="4400" b="1">
                <a:latin typeface="Calibri" pitchFamily="34" charset="0"/>
              </a:rPr>
              <a:t>Пора подвести итоги!</a:t>
            </a:r>
          </a:p>
        </p:txBody>
      </p:sp>
      <p:pic>
        <p:nvPicPr>
          <p:cNvPr id="48132" name="Picture 2" descr="http://img3.proshkolu.ru/content/media/pic/std/3000000/2694000/2693784-0b54d0a3f63843c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075" y="3994150"/>
            <a:ext cx="21796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http://tuturova.ucoz.ru/Kartinki/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21100"/>
            <a:ext cx="28575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100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25550" y="2560638"/>
            <a:ext cx="6692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</a:rPr>
              <a:t>Два сына, два отца съели 3 яйца. </a:t>
            </a:r>
          </a:p>
          <a:p>
            <a:pPr algn="ctr"/>
            <a:r>
              <a:rPr lang="ru-RU" sz="4800" b="1" i="1">
                <a:latin typeface="Calibri" pitchFamily="34" charset="0"/>
              </a:rPr>
              <a:t>По сколько яиц съел каждый?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  <p:pic>
        <p:nvPicPr>
          <p:cNvPr id="21509" name="Picture 2" descr="http://img0.liveinternet.ru/images/attach/c/8/100/451/100451954_100421856_pasxa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624388"/>
            <a:ext cx="25542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100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  <a:endParaRPr lang="ru-RU" sz="5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7100" y="2470150"/>
            <a:ext cx="730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Calibri" pitchFamily="34" charset="0"/>
              </a:rPr>
              <a:t>Каждый съел по одному яйцу. Всего было 3 человека: дедушка, сын и внук.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pic>
        <p:nvPicPr>
          <p:cNvPr id="22533" name="Picture 2" descr="http://img-fotki.yandex.ru/get/9326/181450557.8f/0_afe62_f0bf8250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135438"/>
            <a:ext cx="28559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65200" y="2255838"/>
            <a:ext cx="7264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Calibri" pitchFamily="34" charset="0"/>
              </a:rPr>
              <a:t>На лужайке сидели  7 воробьёв, к ним прилетели ещё 4. Кот подкрался и схватил  одного. Сколько воробьёв осталось на лужайке? 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  <p:pic>
        <p:nvPicPr>
          <p:cNvPr id="23557" name="Picture 4" descr="http://img-fotki.yandex.ru/get/9116/181450557.92/0_aff04_b35a471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4622800"/>
            <a:ext cx="53260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  <a:endParaRPr lang="ru-RU" sz="5400" b="1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82675" y="2863850"/>
            <a:ext cx="6978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</a:rPr>
              <a:t>Воробьи испугались кота и все улетели!</a:t>
            </a:r>
          </a:p>
        </p:txBody>
      </p:sp>
      <p:pic>
        <p:nvPicPr>
          <p:cNvPr id="24581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4673600"/>
            <a:ext cx="13430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100" y="4429125"/>
            <a:ext cx="13430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2143125"/>
            <a:ext cx="13430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3389313"/>
            <a:ext cx="1343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http://i64.photobucket.com/albums/h191/curion123/mygraphics200/cat/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8525"/>
            <a:ext cx="27352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30300" y="2166938"/>
            <a:ext cx="68834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Calibri" pitchFamily="34" charset="0"/>
              </a:rPr>
              <a:t>В корзине 7 яблок. Как поделить их между семью девочками, чтобы одно яблоко осталось в корзине?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  <p:pic>
        <p:nvPicPr>
          <p:cNvPr id="25605" name="Picture 2" descr="http://s10.rimg.info/6fc5772d070954ffe28c5c05b7531ed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4835525"/>
            <a:ext cx="18224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://s10.rimg.info/6fc5772d070954ffe28c5c05b7531ed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0" y="4841875"/>
            <a:ext cx="18224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  <a:endParaRPr lang="ru-RU" sz="5400" b="1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0750" y="2903538"/>
            <a:ext cx="7308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itchFamily="34" charset="0"/>
              </a:rPr>
              <a:t>Одной девочке надо дать яблоко в корзине.</a:t>
            </a:r>
          </a:p>
        </p:txBody>
      </p:sp>
      <p:pic>
        <p:nvPicPr>
          <p:cNvPr id="26629" name="Picture 2" descr="http://s.myniceprofile.com/myspacepic/1633/1633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4473575"/>
            <a:ext cx="27305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400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22350" y="2552700"/>
            <a:ext cx="70993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latin typeface="Calibri" pitchFamily="34" charset="0"/>
              </a:rPr>
              <a:t>Сколько концов у пяти с половиной палок?</a:t>
            </a: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  <p:pic>
        <p:nvPicPr>
          <p:cNvPr id="27653" name="Picture 2" descr="http://s2.uploads.ru/t/OwMe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47196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http://www.playcast.ru/uploads/2015/10/13/154342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31913" y="4264025"/>
            <a:ext cx="21653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622</TotalTime>
  <Words>751</Words>
  <Application>Microsoft Office PowerPoint</Application>
  <PresentationFormat>Экран (4:3)</PresentationFormat>
  <Paragraphs>309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29</vt:i4>
      </vt:variant>
    </vt:vector>
  </HeadingPairs>
  <TitlesOfParts>
    <vt:vector size="50" baseType="lpstr">
      <vt:lpstr>Calibri</vt:lpstr>
      <vt:lpstr>Arial</vt:lpstr>
      <vt:lpstr>Calibri Light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Небеса</vt:lpstr>
      <vt:lpstr>УВЛЕКАТЕЛЬНАЯ МАТЕМАТИКА</vt:lpstr>
      <vt:lpstr>Слайд 2</vt:lpstr>
      <vt:lpstr>ЛОГ ЗАДАЧИ 100</vt:lpstr>
      <vt:lpstr>ОТВЕТ ЛОГ ЗАДАЧИ 100</vt:lpstr>
      <vt:lpstr>ЛОГ ЗАДАЧИ 200</vt:lpstr>
      <vt:lpstr>ОТВЕТ ЛОГ ЗАДАЧИ 200</vt:lpstr>
      <vt:lpstr>ЛОГ ЗАДАЧИ 300</vt:lpstr>
      <vt:lpstr>ОТВЕТ ЛОГ ЗАДАЧИ 300</vt:lpstr>
      <vt:lpstr>ЛОГ ЗАДАЧИ 400</vt:lpstr>
      <vt:lpstr>ОТВЕТ ЛОГ ЗАДАЧИ 400</vt:lpstr>
      <vt:lpstr>ЛОГ ЗАДАЧИ 500</vt:lpstr>
      <vt:lpstr>ОТВЕТ ЛОГ ЗАДАЧИ 500</vt:lpstr>
      <vt:lpstr>РЕБУСЫ 100</vt:lpstr>
      <vt:lpstr>РЕБУСЫ 200</vt:lpstr>
      <vt:lpstr>РЕБУСЫ 300</vt:lpstr>
      <vt:lpstr>РЕБУСЫ 400</vt:lpstr>
      <vt:lpstr>РЕБУСЫ 500</vt:lpstr>
      <vt:lpstr>РЯД ЧИСЕЛ 100</vt:lpstr>
      <vt:lpstr>РЯД ЧИСЕЛ 200</vt:lpstr>
      <vt:lpstr>РЯД ЧИСЕЛ 300</vt:lpstr>
      <vt:lpstr>РЯД ЧИСЕЛ 400</vt:lpstr>
      <vt:lpstr>РЯД ЧИСЕЛ 500</vt:lpstr>
      <vt:lpstr>ЭСТАФЕТА 100</vt:lpstr>
      <vt:lpstr>ЭСТАФЕТА 200</vt:lpstr>
      <vt:lpstr>ЭСТАФЕТА 300</vt:lpstr>
      <vt:lpstr>ЭСТАФЕТА 400</vt:lpstr>
      <vt:lpstr>ЭСТАФЕТА 500</vt:lpstr>
      <vt:lpstr>ПАРАЛЛЕЛЕПИПЕД</vt:lpstr>
      <vt:lpstr>КОНЕЦ</vt:lpstr>
    </vt:vector>
  </TitlesOfParts>
  <Company>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Увлекательная математика</dc:title>
  <dc:creator>Каназирский Денис</dc:creator>
  <cp:lastModifiedBy>Алексей</cp:lastModifiedBy>
  <cp:revision>50</cp:revision>
  <dcterms:created xsi:type="dcterms:W3CDTF">2016-02-06T17:15:00Z</dcterms:created>
  <dcterms:modified xsi:type="dcterms:W3CDTF">2016-04-15T23:57:58Z</dcterms:modified>
</cp:coreProperties>
</file>