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2"/>
  </p:notesMasterIdLst>
  <p:sldIdLst>
    <p:sldId id="256" r:id="rId2"/>
    <p:sldId id="257" r:id="rId3"/>
    <p:sldId id="258" r:id="rId4"/>
    <p:sldId id="259" r:id="rId5"/>
    <p:sldId id="260" r:id="rId6"/>
    <p:sldId id="280" r:id="rId7"/>
    <p:sldId id="262" r:id="rId8"/>
    <p:sldId id="283" r:id="rId9"/>
    <p:sldId id="261" r:id="rId10"/>
    <p:sldId id="284" r:id="rId11"/>
    <p:sldId id="263" r:id="rId12"/>
    <p:sldId id="281" r:id="rId13"/>
    <p:sldId id="282" r:id="rId14"/>
    <p:sldId id="285" r:id="rId15"/>
    <p:sldId id="286" r:id="rId16"/>
    <p:sldId id="287" r:id="rId17"/>
    <p:sldId id="288" r:id="rId18"/>
    <p:sldId id="297" r:id="rId19"/>
    <p:sldId id="289" r:id="rId20"/>
    <p:sldId id="292" r:id="rId21"/>
    <p:sldId id="290" r:id="rId22"/>
    <p:sldId id="293" r:id="rId23"/>
    <p:sldId id="291" r:id="rId24"/>
    <p:sldId id="294" r:id="rId25"/>
    <p:sldId id="295" r:id="rId26"/>
    <p:sldId id="296" r:id="rId27"/>
    <p:sldId id="298" r:id="rId28"/>
    <p:sldId id="299" r:id="rId29"/>
    <p:sldId id="300" r:id="rId30"/>
    <p:sldId id="301" r:id="rId3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314" autoAdjust="0"/>
    <p:restoredTop sz="94660"/>
  </p:normalViewPr>
  <p:slideViewPr>
    <p:cSldViewPr>
      <p:cViewPr varScale="1">
        <p:scale>
          <a:sx n="46" d="100"/>
          <a:sy n="46" d="100"/>
        </p:scale>
        <p:origin x="-136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34C8953-8064-43F3-A4D7-6E0D7EC57AFE}" type="datetimeFigureOut">
              <a:rPr lang="ru-RU" smtClean="0"/>
              <a:pPr/>
              <a:t>25.01.2014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9AFF91B-2096-41FC-BAF5-AEB967BB072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AFF91B-2096-41FC-BAF5-AEB967BB0725}" type="slidenum">
              <a:rPr lang="ru-RU" smtClean="0"/>
              <a:pPr/>
              <a:t>6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4A8B4C-D7CB-49E5-821F-BE3E0C6A9330}" type="datetimeFigureOut">
              <a:rPr lang="ru-RU" smtClean="0"/>
              <a:pPr/>
              <a:t>25.01.2014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468DC4-2AD8-4C57-8108-C3F42BEB4E2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4A8B4C-D7CB-49E5-821F-BE3E0C6A9330}" type="datetimeFigureOut">
              <a:rPr lang="ru-RU" smtClean="0"/>
              <a:pPr/>
              <a:t>25.01.2014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468DC4-2AD8-4C57-8108-C3F42BEB4E2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4A8B4C-D7CB-49E5-821F-BE3E0C6A9330}" type="datetimeFigureOut">
              <a:rPr lang="ru-RU" smtClean="0"/>
              <a:pPr/>
              <a:t>25.01.2014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468DC4-2AD8-4C57-8108-C3F42BEB4E2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4A8B4C-D7CB-49E5-821F-BE3E0C6A9330}" type="datetimeFigureOut">
              <a:rPr lang="ru-RU" smtClean="0"/>
              <a:pPr/>
              <a:t>25.01.2014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468DC4-2AD8-4C57-8108-C3F42BEB4E2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4A8B4C-D7CB-49E5-821F-BE3E0C6A9330}" type="datetimeFigureOut">
              <a:rPr lang="ru-RU" smtClean="0"/>
              <a:pPr/>
              <a:t>25.01.2014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468DC4-2AD8-4C57-8108-C3F42BEB4E2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4A8B4C-D7CB-49E5-821F-BE3E0C6A9330}" type="datetimeFigureOut">
              <a:rPr lang="ru-RU" smtClean="0"/>
              <a:pPr/>
              <a:t>25.01.2014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468DC4-2AD8-4C57-8108-C3F42BEB4E2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4A8B4C-D7CB-49E5-821F-BE3E0C6A9330}" type="datetimeFigureOut">
              <a:rPr lang="ru-RU" smtClean="0"/>
              <a:pPr/>
              <a:t>25.01.2014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468DC4-2AD8-4C57-8108-C3F42BEB4E2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4A8B4C-D7CB-49E5-821F-BE3E0C6A9330}" type="datetimeFigureOut">
              <a:rPr lang="ru-RU" smtClean="0"/>
              <a:pPr/>
              <a:t>25.01.2014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468DC4-2AD8-4C57-8108-C3F42BEB4E2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4A8B4C-D7CB-49E5-821F-BE3E0C6A9330}" type="datetimeFigureOut">
              <a:rPr lang="ru-RU" smtClean="0"/>
              <a:pPr/>
              <a:t>25.01.2014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468DC4-2AD8-4C57-8108-C3F42BEB4E2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4A8B4C-D7CB-49E5-821F-BE3E0C6A9330}" type="datetimeFigureOut">
              <a:rPr lang="ru-RU" smtClean="0"/>
              <a:pPr/>
              <a:t>25.01.2014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468DC4-2AD8-4C57-8108-C3F42BEB4E2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4A8B4C-D7CB-49E5-821F-BE3E0C6A9330}" type="datetimeFigureOut">
              <a:rPr lang="ru-RU" smtClean="0"/>
              <a:pPr/>
              <a:t>25.01.2014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468DC4-2AD8-4C57-8108-C3F42BEB4E2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r="-2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14A8B4C-D7CB-49E5-821F-BE3E0C6A9330}" type="datetimeFigureOut">
              <a:rPr lang="ru-RU" smtClean="0"/>
              <a:pPr/>
              <a:t>25.01.2014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468DC4-2AD8-4C57-8108-C3F42BEB4E2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dissolve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1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4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7" Type="http://schemas.openxmlformats.org/officeDocument/2006/relationships/image" Target="../media/image10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763688" y="476672"/>
            <a:ext cx="66967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rPr>
              <a:t>Этот волшебный бисер</a:t>
            </a:r>
            <a:endParaRPr lang="ru-RU" sz="3200" b="1" dirty="0">
              <a:solidFill>
                <a:schemeClr val="accent3">
                  <a:lumMod val="5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339752" y="6165304"/>
            <a:ext cx="60486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Автор: </a:t>
            </a: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Гребенюк Галина Николаевна</a:t>
            </a:r>
            <a:endParaRPr lang="ru-RU" sz="2000" b="1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27" name="Picture 3" descr="C:\Users\Пользователь\Desktop\БИСЕР\biser.info_56103_orkhideja_1318925865.preview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83768" y="1268760"/>
            <a:ext cx="5521597" cy="4461082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Picture 2" descr="http://julibeads.com/wp-content/uploads/2012/08/IMG_1141-kopi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59832" y="227179"/>
            <a:ext cx="4680520" cy="6240693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http://artinvestment.ru/content/download/news_2010/20101208_steklyaru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35696" y="836712"/>
            <a:ext cx="6897440" cy="5184576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4" name="Picture 4" descr="http://img0.liveinternet.ru/images/attach/c/2/74/272/74272208_large_0_4b83e_b7121706_X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20072" y="2780928"/>
            <a:ext cx="3625701" cy="3743349"/>
          </a:xfrm>
          <a:prstGeom prst="rect">
            <a:avLst/>
          </a:prstGeom>
          <a:noFill/>
        </p:spPr>
      </p:pic>
      <p:pic>
        <p:nvPicPr>
          <p:cNvPr id="40962" name="Picture 2" descr="http://img0.liveinternet.ru/images/attach/c/2/74/272/74272204_0_4b83a_c1aff258_XL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91680" y="260648"/>
            <a:ext cx="3937662" cy="3312368"/>
          </a:xfrm>
          <a:prstGeom prst="rect">
            <a:avLst/>
          </a:prstGeom>
          <a:noFill/>
        </p:spPr>
      </p:pic>
      <p:pic>
        <p:nvPicPr>
          <p:cNvPr id="40966" name="Picture 6" descr="http://img1.liveinternet.ru/images/attach/c/2/74/272/74272507_large_0_4b844_66ef55e2_XL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23728" y="3717032"/>
            <a:ext cx="2252960" cy="2868523"/>
          </a:xfrm>
          <a:prstGeom prst="rect">
            <a:avLst/>
          </a:prstGeom>
          <a:noFill/>
        </p:spPr>
      </p:pic>
      <p:pic>
        <p:nvPicPr>
          <p:cNvPr id="40968" name="Picture 8" descr="http://www.tunnel.ru/userfiles/ck/images/2513/E_156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897760" y="332656"/>
            <a:ext cx="2976331" cy="2232248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ost_10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32040" y="2348880"/>
            <a:ext cx="3801209" cy="4247902"/>
          </a:xfrm>
          <a:prstGeom prst="rect">
            <a:avLst/>
          </a:prstGeom>
          <a:noFill/>
          <a:ln w="76200" cmpd="tri">
            <a:solidFill>
              <a:schemeClr val="hlink"/>
            </a:solidFill>
            <a:miter lim="800000"/>
            <a:headEnd/>
            <a:tailEnd/>
          </a:ln>
        </p:spPr>
      </p:pic>
      <p:pic>
        <p:nvPicPr>
          <p:cNvPr id="2" name="Picture 7" descr="кокошник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91680" y="332656"/>
            <a:ext cx="3554412" cy="5013325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 descr="Cost_10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83768" y="620688"/>
            <a:ext cx="2160587" cy="5256212"/>
          </a:xfrm>
          <a:prstGeom prst="rect">
            <a:avLst/>
          </a:prstGeom>
          <a:noFill/>
          <a:ln w="76200" cmpd="tri">
            <a:solidFill>
              <a:schemeClr val="hlink"/>
            </a:solidFill>
            <a:miter lim="800000"/>
            <a:headEnd/>
            <a:tailEnd/>
          </a:ln>
        </p:spPr>
      </p:pic>
      <p:pic>
        <p:nvPicPr>
          <p:cNvPr id="3" name="Picture 8" descr="Cost_17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28184" y="620688"/>
            <a:ext cx="1912938" cy="5184775"/>
          </a:xfrm>
          <a:prstGeom prst="rect">
            <a:avLst/>
          </a:prstGeom>
          <a:noFill/>
          <a:ln w="76200" cmpd="tri">
            <a:solidFill>
              <a:schemeClr val="hlink"/>
            </a:solidFill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3"/>
          <p:cNvGrpSpPr>
            <a:grpSpLocks/>
          </p:cNvGrpSpPr>
          <p:nvPr/>
        </p:nvGrpSpPr>
        <p:grpSpPr bwMode="auto">
          <a:xfrm>
            <a:off x="2051720" y="620688"/>
            <a:ext cx="5870221" cy="5751452"/>
            <a:chOff x="158" y="527"/>
            <a:chExt cx="5506" cy="4094"/>
          </a:xfrm>
        </p:grpSpPr>
        <p:sp>
          <p:nvSpPr>
            <p:cNvPr id="3" name="Rectangle 19"/>
            <p:cNvSpPr>
              <a:spLocks noChangeArrowheads="1"/>
            </p:cNvSpPr>
            <p:nvPr/>
          </p:nvSpPr>
          <p:spPr bwMode="auto">
            <a:xfrm>
              <a:off x="158" y="3898"/>
              <a:ext cx="5506" cy="72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 anchor="ctr">
              <a:spAutoFit/>
            </a:bodyPr>
            <a:lstStyle/>
            <a:p>
              <a:r>
                <a:rPr lang="ru-RU" sz="2000" dirty="0">
                  <a:solidFill>
                    <a:srgbClr val="3232FC"/>
                  </a:solidFill>
                </a:rPr>
                <a:t>Пейзаж 1840-1850 гг. 12,5 </a:t>
              </a:r>
              <a:r>
                <a:rPr lang="ru-RU" sz="2000" dirty="0" err="1">
                  <a:solidFill>
                    <a:srgbClr val="3232FC"/>
                  </a:solidFill>
                </a:rPr>
                <a:t>х</a:t>
              </a:r>
              <a:r>
                <a:rPr lang="ru-RU" sz="2000" dirty="0">
                  <a:solidFill>
                    <a:srgbClr val="3232FC"/>
                  </a:solidFill>
                </a:rPr>
                <a:t> 18</a:t>
              </a:r>
              <a:br>
                <a:rPr lang="ru-RU" sz="2000" dirty="0">
                  <a:solidFill>
                    <a:srgbClr val="3232FC"/>
                  </a:solidFill>
                </a:rPr>
              </a:br>
              <a:r>
                <a:rPr lang="ru-RU" sz="2000" b="1" i="1" dirty="0">
                  <a:solidFill>
                    <a:srgbClr val="3232FC"/>
                  </a:solidFill>
                </a:rPr>
                <a:t>Вышивка мелким круглым сине-голубым </a:t>
              </a:r>
              <a:r>
                <a:rPr lang="ru-RU" sz="2000" b="1" i="1" dirty="0" smtClean="0">
                  <a:solidFill>
                    <a:srgbClr val="3232FC"/>
                  </a:solidFill>
                </a:rPr>
                <a:t>бисером</a:t>
              </a:r>
            </a:p>
            <a:p>
              <a:r>
                <a:rPr lang="ru-RU" sz="2000" b="1" i="1" dirty="0" smtClean="0">
                  <a:solidFill>
                    <a:srgbClr val="3232FC"/>
                  </a:solidFill>
                </a:rPr>
                <a:t> </a:t>
              </a:r>
              <a:r>
                <a:rPr lang="ru-RU" sz="2000" b="1" i="1" dirty="0">
                  <a:solidFill>
                    <a:srgbClr val="3232FC"/>
                  </a:solidFill>
                </a:rPr>
                <a:t>по бумажной канве.</a:t>
              </a:r>
              <a:r>
                <a:rPr lang="ru-RU" dirty="0"/>
                <a:t> </a:t>
              </a:r>
            </a:p>
          </p:txBody>
        </p:sp>
        <p:pic>
          <p:nvPicPr>
            <p:cNvPr id="4" name="Picture 21" descr="im15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96" y="542"/>
              <a:ext cx="5193" cy="33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" name="Rectangle 22"/>
            <p:cNvSpPr>
              <a:spLocks noChangeArrowheads="1"/>
            </p:cNvSpPr>
            <p:nvPr/>
          </p:nvSpPr>
          <p:spPr bwMode="auto">
            <a:xfrm>
              <a:off x="204" y="527"/>
              <a:ext cx="5171" cy="3311"/>
            </a:xfrm>
            <a:prstGeom prst="rect">
              <a:avLst/>
            </a:prstGeom>
            <a:noFill/>
            <a:ln w="57150" cmpd="thinThick">
              <a:solidFill>
                <a:srgbClr val="3232FC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саккос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7704" y="476672"/>
            <a:ext cx="3429000" cy="5013325"/>
          </a:xfrm>
          <a:prstGeom prst="rect">
            <a:avLst/>
          </a:prstGeom>
          <a:noFill/>
        </p:spPr>
      </p:pic>
      <p:pic>
        <p:nvPicPr>
          <p:cNvPr id="3" name="Picture 22" descr="275px-Kremlin_Armoury_00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80063" y="1484313"/>
            <a:ext cx="3233737" cy="5008562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SWScan00215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691680" y="476672"/>
            <a:ext cx="5041908" cy="3813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4" descr="IMGP1691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796136" y="3284984"/>
            <a:ext cx="2984812" cy="31413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www.beadshub.com/wp-content/uploads/2011/04/1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35696" y="404664"/>
            <a:ext cx="6966772" cy="5760640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Picture 2" descr="http://im3-tub-ru.yandex.net/i?id=238101356-14-72&amp;n=21"/>
          <p:cNvPicPr>
            <a:picLocks noChangeAspect="1" noChangeArrowheads="1"/>
          </p:cNvPicPr>
          <p:nvPr/>
        </p:nvPicPr>
        <p:blipFill>
          <a:blip r:embed="rId2" cstate="print"/>
          <a:srcRect t="45359"/>
          <a:stretch>
            <a:fillRect/>
          </a:stretch>
        </p:blipFill>
        <p:spPr bwMode="auto">
          <a:xfrm>
            <a:off x="1979712" y="332656"/>
            <a:ext cx="6761435" cy="1872208"/>
          </a:xfrm>
          <a:prstGeom prst="rect">
            <a:avLst/>
          </a:prstGeom>
          <a:noFill/>
        </p:spPr>
      </p:pic>
      <p:pic>
        <p:nvPicPr>
          <p:cNvPr id="45060" name="Picture 4" descr="http://www.artbiser.ru/images/socio/works/1124/2011/10/02/27c2744c318230f8beaab76e0154ec2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51720" y="2708920"/>
            <a:ext cx="3362637" cy="3600400"/>
          </a:xfrm>
          <a:prstGeom prst="rect">
            <a:avLst/>
          </a:prstGeom>
          <a:noFill/>
        </p:spPr>
      </p:pic>
      <p:pic>
        <p:nvPicPr>
          <p:cNvPr id="45062" name="Picture 6" descr="http://img-fotki.yandex.ru/get/3906/natashulay2009.0/0_1f796_e801f273_XL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868144" y="2420888"/>
            <a:ext cx="2701362" cy="4046983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1619672" y="260648"/>
            <a:ext cx="2880320" cy="701730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5"/>
          </a:lnRef>
          <a:fillRef idx="100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1600" dirty="0" smtClean="0">
                <a:ln>
                  <a:solidFill>
                    <a:srgbClr val="002060"/>
                  </a:solidFill>
                </a:ln>
                <a:latin typeface="Monotype Corsiva" pitchFamily="66" charset="0"/>
              </a:rPr>
              <a:t>Бисерная сказка - </a:t>
            </a:r>
            <a:br>
              <a:rPr lang="ru-RU" sz="1600" dirty="0" smtClean="0">
                <a:ln>
                  <a:solidFill>
                    <a:srgbClr val="002060"/>
                  </a:solidFill>
                </a:ln>
                <a:latin typeface="Monotype Corsiva" pitchFamily="66" charset="0"/>
              </a:rPr>
            </a:br>
            <a:r>
              <a:rPr lang="ru-RU" sz="1600" dirty="0" smtClean="0">
                <a:ln>
                  <a:solidFill>
                    <a:srgbClr val="002060"/>
                  </a:solidFill>
                </a:ln>
                <a:latin typeface="Monotype Corsiva" pitchFamily="66" charset="0"/>
              </a:rPr>
              <a:t>Бисерная жизнь,</a:t>
            </a:r>
            <a:br>
              <a:rPr lang="ru-RU" sz="1600" dirty="0" smtClean="0">
                <a:ln>
                  <a:solidFill>
                    <a:srgbClr val="002060"/>
                  </a:solidFill>
                </a:ln>
                <a:latin typeface="Monotype Corsiva" pitchFamily="66" charset="0"/>
              </a:rPr>
            </a:br>
            <a:r>
              <a:rPr lang="ru-RU" sz="1600" dirty="0" smtClean="0">
                <a:ln>
                  <a:solidFill>
                    <a:srgbClr val="002060"/>
                  </a:solidFill>
                </a:ln>
                <a:latin typeface="Monotype Corsiva" pitchFamily="66" charset="0"/>
              </a:rPr>
              <a:t>В нем - сиянье красок,</a:t>
            </a:r>
            <a:br>
              <a:rPr lang="ru-RU" sz="1600" dirty="0" smtClean="0">
                <a:ln>
                  <a:solidFill>
                    <a:srgbClr val="002060"/>
                  </a:solidFill>
                </a:ln>
                <a:latin typeface="Monotype Corsiva" pitchFamily="66" charset="0"/>
              </a:rPr>
            </a:br>
            <a:r>
              <a:rPr lang="ru-RU" sz="1600" dirty="0" smtClean="0">
                <a:ln>
                  <a:solidFill>
                    <a:srgbClr val="002060"/>
                  </a:solidFill>
                </a:ln>
                <a:latin typeface="Monotype Corsiva" pitchFamily="66" charset="0"/>
              </a:rPr>
              <a:t>За него держись!</a:t>
            </a:r>
            <a:br>
              <a:rPr lang="ru-RU" sz="1600" dirty="0" smtClean="0">
                <a:ln>
                  <a:solidFill>
                    <a:srgbClr val="002060"/>
                  </a:solidFill>
                </a:ln>
                <a:latin typeface="Monotype Corsiva" pitchFamily="66" charset="0"/>
              </a:rPr>
            </a:br>
            <a:r>
              <a:rPr lang="ru-RU" sz="1600" dirty="0" smtClean="0">
                <a:ln>
                  <a:solidFill>
                    <a:srgbClr val="002060"/>
                  </a:solidFill>
                </a:ln>
                <a:latin typeface="Monotype Corsiva" pitchFamily="66" charset="0"/>
              </a:rPr>
              <a:t> </a:t>
            </a:r>
            <a:br>
              <a:rPr lang="ru-RU" sz="1600" dirty="0" smtClean="0">
                <a:ln>
                  <a:solidFill>
                    <a:srgbClr val="002060"/>
                  </a:solidFill>
                </a:ln>
                <a:latin typeface="Monotype Corsiva" pitchFamily="66" charset="0"/>
              </a:rPr>
            </a:br>
            <a:r>
              <a:rPr lang="ru-RU" sz="1600" dirty="0" smtClean="0">
                <a:ln>
                  <a:solidFill>
                    <a:srgbClr val="002060"/>
                  </a:solidFill>
                </a:ln>
                <a:latin typeface="Monotype Corsiva" pitchFamily="66" charset="0"/>
              </a:rPr>
              <a:t>Бисером сверкают </a:t>
            </a:r>
            <a:br>
              <a:rPr lang="ru-RU" sz="1600" dirty="0" smtClean="0">
                <a:ln>
                  <a:solidFill>
                    <a:srgbClr val="002060"/>
                  </a:solidFill>
                </a:ln>
                <a:latin typeface="Monotype Corsiva" pitchFamily="66" charset="0"/>
              </a:rPr>
            </a:br>
            <a:r>
              <a:rPr lang="ru-RU" sz="1600" dirty="0" smtClean="0">
                <a:ln>
                  <a:solidFill>
                    <a:srgbClr val="002060"/>
                  </a:solidFill>
                </a:ln>
                <a:latin typeface="Monotype Corsiva" pitchFamily="66" charset="0"/>
              </a:rPr>
              <a:t>Звезды в небесах,</a:t>
            </a:r>
            <a:br>
              <a:rPr lang="ru-RU" sz="1600" dirty="0" smtClean="0">
                <a:ln>
                  <a:solidFill>
                    <a:srgbClr val="002060"/>
                  </a:solidFill>
                </a:ln>
                <a:latin typeface="Monotype Corsiva" pitchFamily="66" charset="0"/>
              </a:rPr>
            </a:br>
            <a:r>
              <a:rPr lang="ru-RU" sz="1600" dirty="0" smtClean="0">
                <a:ln>
                  <a:solidFill>
                    <a:srgbClr val="002060"/>
                  </a:solidFill>
                </a:ln>
                <a:latin typeface="Monotype Corsiva" pitchFamily="66" charset="0"/>
              </a:rPr>
              <a:t>Бисером сияют </a:t>
            </a:r>
            <a:br>
              <a:rPr lang="ru-RU" sz="1600" dirty="0" smtClean="0">
                <a:ln>
                  <a:solidFill>
                    <a:srgbClr val="002060"/>
                  </a:solidFill>
                </a:ln>
                <a:latin typeface="Monotype Corsiva" pitchFamily="66" charset="0"/>
              </a:rPr>
            </a:br>
            <a:r>
              <a:rPr lang="ru-RU" sz="1600" dirty="0" smtClean="0">
                <a:ln>
                  <a:solidFill>
                    <a:srgbClr val="002060"/>
                  </a:solidFill>
                </a:ln>
                <a:latin typeface="Monotype Corsiva" pitchFamily="66" charset="0"/>
              </a:rPr>
              <a:t>Росы на цветах,</a:t>
            </a:r>
            <a:br>
              <a:rPr lang="ru-RU" sz="1600" dirty="0" smtClean="0">
                <a:ln>
                  <a:solidFill>
                    <a:srgbClr val="002060"/>
                  </a:solidFill>
                </a:ln>
                <a:latin typeface="Monotype Corsiva" pitchFamily="66" charset="0"/>
              </a:rPr>
            </a:br>
            <a:r>
              <a:rPr lang="ru-RU" sz="1600" dirty="0" smtClean="0">
                <a:ln>
                  <a:solidFill>
                    <a:srgbClr val="002060"/>
                  </a:solidFill>
                </a:ln>
                <a:latin typeface="Monotype Corsiva" pitchFamily="66" charset="0"/>
              </a:rPr>
              <a:t> </a:t>
            </a:r>
            <a:br>
              <a:rPr lang="ru-RU" sz="1600" dirty="0" smtClean="0">
                <a:ln>
                  <a:solidFill>
                    <a:srgbClr val="002060"/>
                  </a:solidFill>
                </a:ln>
                <a:latin typeface="Monotype Corsiva" pitchFamily="66" charset="0"/>
              </a:rPr>
            </a:br>
            <a:r>
              <a:rPr lang="ru-RU" sz="1600" dirty="0" smtClean="0">
                <a:ln>
                  <a:solidFill>
                    <a:srgbClr val="002060"/>
                  </a:solidFill>
                </a:ln>
                <a:latin typeface="Monotype Corsiva" pitchFamily="66" charset="0"/>
              </a:rPr>
              <a:t>Бисерные нити  -</a:t>
            </a:r>
            <a:br>
              <a:rPr lang="ru-RU" sz="1600" dirty="0" smtClean="0">
                <a:ln>
                  <a:solidFill>
                    <a:srgbClr val="002060"/>
                  </a:solidFill>
                </a:ln>
                <a:latin typeface="Monotype Corsiva" pitchFamily="66" charset="0"/>
              </a:rPr>
            </a:br>
            <a:r>
              <a:rPr lang="ru-RU" sz="1600" dirty="0" smtClean="0">
                <a:ln>
                  <a:solidFill>
                    <a:srgbClr val="002060"/>
                  </a:solidFill>
                </a:ln>
                <a:latin typeface="Monotype Corsiva" pitchFamily="66" charset="0"/>
              </a:rPr>
              <a:t>Дождик льет с небес,</a:t>
            </a:r>
            <a:br>
              <a:rPr lang="ru-RU" sz="1600" dirty="0" smtClean="0">
                <a:ln>
                  <a:solidFill>
                    <a:srgbClr val="002060"/>
                  </a:solidFill>
                </a:ln>
                <a:latin typeface="Monotype Corsiva" pitchFamily="66" charset="0"/>
              </a:rPr>
            </a:br>
            <a:r>
              <a:rPr lang="ru-RU" sz="1600" dirty="0" smtClean="0">
                <a:ln>
                  <a:solidFill>
                    <a:srgbClr val="002060"/>
                  </a:solidFill>
                </a:ln>
                <a:latin typeface="Monotype Corsiva" pitchFamily="66" charset="0"/>
              </a:rPr>
              <a:t>Бисеринки ягод</a:t>
            </a:r>
            <a:br>
              <a:rPr lang="ru-RU" sz="1600" dirty="0" smtClean="0">
                <a:ln>
                  <a:solidFill>
                    <a:srgbClr val="002060"/>
                  </a:solidFill>
                </a:ln>
                <a:latin typeface="Monotype Corsiva" pitchFamily="66" charset="0"/>
              </a:rPr>
            </a:br>
            <a:r>
              <a:rPr lang="ru-RU" sz="1600" dirty="0" smtClean="0">
                <a:ln>
                  <a:solidFill>
                    <a:srgbClr val="002060"/>
                  </a:solidFill>
                </a:ln>
                <a:latin typeface="Monotype Corsiva" pitchFamily="66" charset="0"/>
              </a:rPr>
              <a:t>Усыпают лес.</a:t>
            </a:r>
            <a:br>
              <a:rPr lang="ru-RU" sz="1600" dirty="0" smtClean="0">
                <a:ln>
                  <a:solidFill>
                    <a:srgbClr val="002060"/>
                  </a:solidFill>
                </a:ln>
                <a:latin typeface="Monotype Corsiva" pitchFamily="66" charset="0"/>
              </a:rPr>
            </a:br>
            <a:r>
              <a:rPr lang="ru-RU" sz="1600" dirty="0" smtClean="0">
                <a:ln>
                  <a:solidFill>
                    <a:srgbClr val="002060"/>
                  </a:solidFill>
                </a:ln>
                <a:latin typeface="Monotype Corsiva" pitchFamily="66" charset="0"/>
              </a:rPr>
              <a:t> </a:t>
            </a:r>
            <a:br>
              <a:rPr lang="ru-RU" sz="1600" dirty="0" smtClean="0">
                <a:ln>
                  <a:solidFill>
                    <a:srgbClr val="002060"/>
                  </a:solidFill>
                </a:ln>
                <a:latin typeface="Monotype Corsiva" pitchFamily="66" charset="0"/>
              </a:rPr>
            </a:br>
            <a:r>
              <a:rPr lang="ru-RU" sz="1600" dirty="0" smtClean="0">
                <a:ln>
                  <a:solidFill>
                    <a:srgbClr val="002060"/>
                  </a:solidFill>
                </a:ln>
                <a:latin typeface="Monotype Corsiva" pitchFamily="66" charset="0"/>
              </a:rPr>
              <a:t>Бисером зеленым </a:t>
            </a:r>
            <a:br>
              <a:rPr lang="ru-RU" sz="1600" dirty="0" smtClean="0">
                <a:ln>
                  <a:solidFill>
                    <a:srgbClr val="002060"/>
                  </a:solidFill>
                </a:ln>
                <a:latin typeface="Monotype Corsiva" pitchFamily="66" charset="0"/>
              </a:rPr>
            </a:br>
            <a:r>
              <a:rPr lang="ru-RU" sz="1600" dirty="0" smtClean="0">
                <a:ln>
                  <a:solidFill>
                    <a:srgbClr val="002060"/>
                  </a:solidFill>
                </a:ln>
                <a:latin typeface="Monotype Corsiva" pitchFamily="66" charset="0"/>
              </a:rPr>
              <a:t>Ты сплети листву</a:t>
            </a:r>
            <a:br>
              <a:rPr lang="ru-RU" sz="1600" dirty="0" smtClean="0">
                <a:ln>
                  <a:solidFill>
                    <a:srgbClr val="002060"/>
                  </a:solidFill>
                </a:ln>
                <a:latin typeface="Monotype Corsiva" pitchFamily="66" charset="0"/>
              </a:rPr>
            </a:br>
            <a:r>
              <a:rPr lang="ru-RU" sz="1600" dirty="0" smtClean="0">
                <a:ln>
                  <a:solidFill>
                    <a:srgbClr val="002060"/>
                  </a:solidFill>
                </a:ln>
                <a:latin typeface="Monotype Corsiva" pitchFamily="66" charset="0"/>
              </a:rPr>
              <a:t>Бисерному клену</a:t>
            </a:r>
            <a:br>
              <a:rPr lang="ru-RU" sz="1600" dirty="0" smtClean="0">
                <a:ln>
                  <a:solidFill>
                    <a:srgbClr val="002060"/>
                  </a:solidFill>
                </a:ln>
                <a:latin typeface="Monotype Corsiva" pitchFamily="66" charset="0"/>
              </a:rPr>
            </a:br>
            <a:r>
              <a:rPr lang="ru-RU" sz="1600" dirty="0" smtClean="0">
                <a:ln>
                  <a:solidFill>
                    <a:srgbClr val="002060"/>
                  </a:solidFill>
                </a:ln>
                <a:latin typeface="Monotype Corsiva" pitchFamily="66" charset="0"/>
              </a:rPr>
              <a:t>В бисерном лесу.</a:t>
            </a:r>
            <a:br>
              <a:rPr lang="ru-RU" sz="1600" dirty="0" smtClean="0">
                <a:ln>
                  <a:solidFill>
                    <a:srgbClr val="002060"/>
                  </a:solidFill>
                </a:ln>
                <a:latin typeface="Monotype Corsiva" pitchFamily="66" charset="0"/>
              </a:rPr>
            </a:br>
            <a:r>
              <a:rPr lang="ru-RU" sz="1600" dirty="0" smtClean="0">
                <a:ln>
                  <a:solidFill>
                    <a:srgbClr val="002060"/>
                  </a:solidFill>
                </a:ln>
                <a:latin typeface="Monotype Corsiva" pitchFamily="66" charset="0"/>
              </a:rPr>
              <a:t> </a:t>
            </a:r>
          </a:p>
          <a:p>
            <a:r>
              <a:rPr lang="ru-RU" sz="1600" dirty="0" smtClean="0">
                <a:ln>
                  <a:solidFill>
                    <a:srgbClr val="002060"/>
                  </a:solidFill>
                </a:ln>
                <a:latin typeface="Monotype Corsiva" pitchFamily="66" charset="0"/>
              </a:rPr>
              <a:t>Синим, желтым, красным</a:t>
            </a:r>
            <a:br>
              <a:rPr lang="ru-RU" sz="1600" dirty="0" smtClean="0">
                <a:ln>
                  <a:solidFill>
                    <a:srgbClr val="002060"/>
                  </a:solidFill>
                </a:ln>
                <a:latin typeface="Monotype Corsiva" pitchFamily="66" charset="0"/>
              </a:rPr>
            </a:br>
            <a:r>
              <a:rPr lang="ru-RU" sz="1600" dirty="0" smtClean="0">
                <a:ln>
                  <a:solidFill>
                    <a:srgbClr val="002060"/>
                  </a:solidFill>
                </a:ln>
                <a:latin typeface="Monotype Corsiva" pitchFamily="66" charset="0"/>
              </a:rPr>
              <a:t>Наплети цветы...</a:t>
            </a:r>
          </a:p>
          <a:p>
            <a:r>
              <a:rPr lang="ru-RU" sz="1600" dirty="0" smtClean="0">
                <a:ln>
                  <a:solidFill>
                    <a:srgbClr val="002060"/>
                  </a:solidFill>
                </a:ln>
                <a:latin typeface="Monotype Corsiva" pitchFamily="66" charset="0"/>
              </a:rPr>
              <a:t>Бисер так прекрасен,</a:t>
            </a:r>
            <a:br>
              <a:rPr lang="ru-RU" sz="1600" dirty="0" smtClean="0">
                <a:ln>
                  <a:solidFill>
                    <a:srgbClr val="002060"/>
                  </a:solidFill>
                </a:ln>
                <a:latin typeface="Monotype Corsiva" pitchFamily="66" charset="0"/>
              </a:rPr>
            </a:br>
            <a:r>
              <a:rPr lang="ru-RU" sz="1600" dirty="0" smtClean="0">
                <a:ln>
                  <a:solidFill>
                    <a:srgbClr val="002060"/>
                  </a:solidFill>
                </a:ln>
                <a:latin typeface="Monotype Corsiva" pitchFamily="66" charset="0"/>
              </a:rPr>
              <a:t>Как прекрасна ты! </a:t>
            </a:r>
          </a:p>
          <a:p>
            <a:endParaRPr lang="ru-RU" sz="1600" dirty="0" smtClean="0">
              <a:ln>
                <a:solidFill>
                  <a:srgbClr val="002060"/>
                </a:solidFill>
              </a:ln>
              <a:latin typeface="Monotype Corsiva" pitchFamily="66" charset="0"/>
            </a:endParaRPr>
          </a:p>
          <a:p>
            <a:pPr algn="r"/>
            <a:r>
              <a:rPr lang="ru-RU" sz="1600" dirty="0" smtClean="0">
                <a:ln>
                  <a:solidFill>
                    <a:srgbClr val="002060"/>
                  </a:solidFill>
                </a:ln>
                <a:latin typeface="Monotype Corsiva" pitchFamily="66" charset="0"/>
              </a:rPr>
              <a:t>В. </a:t>
            </a:r>
            <a:r>
              <a:rPr lang="ru-RU" sz="1600" dirty="0" err="1" smtClean="0">
                <a:ln>
                  <a:solidFill>
                    <a:srgbClr val="002060"/>
                  </a:solidFill>
                </a:ln>
                <a:latin typeface="Monotype Corsiva" pitchFamily="66" charset="0"/>
              </a:rPr>
              <a:t>Куткова</a:t>
            </a:r>
            <a:endParaRPr lang="ru-RU" sz="1600" dirty="0" smtClean="0">
              <a:ln>
                <a:solidFill>
                  <a:srgbClr val="002060"/>
                </a:solidFill>
              </a:ln>
              <a:latin typeface="Monotype Corsiva" pitchFamily="66" charset="0"/>
            </a:endParaRPr>
          </a:p>
          <a:p>
            <a:r>
              <a:rPr lang="ru-RU" sz="1600" dirty="0" smtClean="0">
                <a:ln>
                  <a:solidFill>
                    <a:srgbClr val="002060"/>
                  </a:solidFill>
                </a:ln>
                <a:latin typeface="Monotype Corsiva" pitchFamily="66" charset="0"/>
              </a:rPr>
              <a:t> </a:t>
            </a:r>
          </a:p>
          <a:p>
            <a:pPr algn="ctr"/>
            <a:endParaRPr lang="ru-RU" i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24578" name="Picture 2" descr="http://dreamworlds.ru/uploads/posts/2011-07/thumbs/1310590935_tyuiopoiuty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47864" y="332656"/>
            <a:ext cx="5233541" cy="568863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2" name="Picture 2"/>
          <p:cNvPicPr>
            <a:picLocks noChangeAspect="1" noChangeArrowheads="1"/>
          </p:cNvPicPr>
          <p:nvPr/>
        </p:nvPicPr>
        <p:blipFill>
          <a:blip r:embed="rId2" cstate="print"/>
          <a:srcRect l="12176" t="26060" r="49434" b="24800"/>
          <a:stretch>
            <a:fillRect/>
          </a:stretch>
        </p:blipFill>
        <p:spPr bwMode="auto">
          <a:xfrm>
            <a:off x="3275856" y="260648"/>
            <a:ext cx="3840426" cy="2880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03" name="Picture 3" descr="C:\Users\Пользователь\Desktop\БИСЕР\biser.info_13807_vesennij-bl-uz_1299680974.preview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35696" y="3573016"/>
            <a:ext cx="3073325" cy="2726854"/>
          </a:xfrm>
          <a:prstGeom prst="rect">
            <a:avLst/>
          </a:prstGeom>
          <a:noFill/>
        </p:spPr>
      </p:pic>
      <p:pic>
        <p:nvPicPr>
          <p:cNvPr id="51204" name="Picture 4" descr="C:\Users\Пользователь\Desktop\БИСЕР\biser.info_30777_dremuchij-les-ili-v-gost-ah-u-skazki._1276956005.preview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08104" y="3429000"/>
            <a:ext cx="3122315" cy="3004984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9" name="Picture 3"/>
          <p:cNvPicPr>
            <a:picLocks noChangeAspect="1" noChangeArrowheads="1"/>
          </p:cNvPicPr>
          <p:nvPr/>
        </p:nvPicPr>
        <p:blipFill>
          <a:blip r:embed="rId2" cstate="print"/>
          <a:srcRect l="23989" t="27320" r="48695" b="15980"/>
          <a:stretch>
            <a:fillRect/>
          </a:stretch>
        </p:blipFill>
        <p:spPr bwMode="auto">
          <a:xfrm>
            <a:off x="1907704" y="764704"/>
            <a:ext cx="4144460" cy="50405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0180" name="Picture 4"/>
          <p:cNvPicPr>
            <a:picLocks noChangeAspect="1" noChangeArrowheads="1"/>
          </p:cNvPicPr>
          <p:nvPr/>
        </p:nvPicPr>
        <p:blipFill>
          <a:blip r:embed="rId3" cstate="print"/>
          <a:srcRect l="24161" t="24800" r="50738" b="53780"/>
          <a:stretch>
            <a:fillRect/>
          </a:stretch>
        </p:blipFill>
        <p:spPr bwMode="auto">
          <a:xfrm rot="5400000">
            <a:off x="5382090" y="2114854"/>
            <a:ext cx="4248472" cy="21242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6" name="Picture 2"/>
          <p:cNvPicPr>
            <a:picLocks noChangeAspect="1" noChangeArrowheads="1"/>
          </p:cNvPicPr>
          <p:nvPr/>
        </p:nvPicPr>
        <p:blipFill>
          <a:blip r:embed="rId2" cstate="print"/>
          <a:srcRect l="51305" t="18500" r="23594" b="15981"/>
          <a:stretch>
            <a:fillRect/>
          </a:stretch>
        </p:blipFill>
        <p:spPr bwMode="auto">
          <a:xfrm>
            <a:off x="2987824" y="260648"/>
            <a:ext cx="4104456" cy="62774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50" name="Picture 2"/>
          <p:cNvPicPr>
            <a:picLocks noChangeAspect="1" noChangeArrowheads="1"/>
          </p:cNvPicPr>
          <p:nvPr/>
        </p:nvPicPr>
        <p:blipFill>
          <a:blip r:embed="rId2" cstate="print"/>
          <a:srcRect l="23250" t="21020" r="22118" b="9681"/>
          <a:stretch>
            <a:fillRect/>
          </a:stretch>
        </p:blipFill>
        <p:spPr bwMode="auto">
          <a:xfrm>
            <a:off x="1691680" y="476672"/>
            <a:ext cx="7072495" cy="52565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4" name="Picture 2"/>
          <p:cNvPicPr>
            <a:picLocks noChangeAspect="1" noChangeArrowheads="1"/>
          </p:cNvPicPr>
          <p:nvPr/>
        </p:nvPicPr>
        <p:blipFill>
          <a:blip r:embed="rId2" cstate="print"/>
          <a:srcRect l="38754" t="29840" r="48695" b="44960"/>
          <a:stretch>
            <a:fillRect/>
          </a:stretch>
        </p:blipFill>
        <p:spPr bwMode="auto">
          <a:xfrm>
            <a:off x="1691680" y="476672"/>
            <a:ext cx="3312368" cy="38969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print"/>
          <a:srcRect l="38754" t="55040" r="48695" b="19760"/>
          <a:stretch>
            <a:fillRect/>
          </a:stretch>
        </p:blipFill>
        <p:spPr bwMode="auto">
          <a:xfrm>
            <a:off x="5292080" y="1988840"/>
            <a:ext cx="3456384" cy="4066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298" name="Picture 2"/>
          <p:cNvPicPr>
            <a:picLocks noChangeAspect="1" noChangeArrowheads="1"/>
          </p:cNvPicPr>
          <p:nvPr/>
        </p:nvPicPr>
        <p:blipFill>
          <a:blip r:embed="rId2" cstate="print"/>
          <a:srcRect l="52781" t="32360" r="21379" b="15981"/>
          <a:stretch>
            <a:fillRect/>
          </a:stretch>
        </p:blipFill>
        <p:spPr bwMode="auto">
          <a:xfrm>
            <a:off x="2627784" y="404664"/>
            <a:ext cx="5184576" cy="6073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7" name="Picture 1"/>
          <p:cNvPicPr>
            <a:picLocks noChangeAspect="1" noChangeArrowheads="1"/>
          </p:cNvPicPr>
          <p:nvPr/>
        </p:nvPicPr>
        <p:blipFill>
          <a:blip r:embed="rId2" cstate="print"/>
          <a:srcRect l="50566" t="21020" r="27286" b="19761"/>
          <a:stretch>
            <a:fillRect/>
          </a:stretch>
        </p:blipFill>
        <p:spPr bwMode="auto">
          <a:xfrm>
            <a:off x="3131840" y="476672"/>
            <a:ext cx="3744416" cy="58662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2"/>
          <p:cNvPicPr>
            <a:picLocks noChangeAspect="1" noChangeArrowheads="1"/>
          </p:cNvPicPr>
          <p:nvPr/>
        </p:nvPicPr>
        <p:blipFill>
          <a:blip r:embed="rId2" cstate="print"/>
          <a:srcRect l="41707" t="41180" r="25071" b="13461"/>
          <a:stretch>
            <a:fillRect/>
          </a:stretch>
        </p:blipFill>
        <p:spPr bwMode="auto">
          <a:xfrm>
            <a:off x="1691680" y="404664"/>
            <a:ext cx="4590510" cy="36724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987" name="Picture 3"/>
          <p:cNvPicPr>
            <a:picLocks noChangeAspect="1" noChangeArrowheads="1"/>
          </p:cNvPicPr>
          <p:nvPr/>
        </p:nvPicPr>
        <p:blipFill>
          <a:blip r:embed="rId3" cstate="print"/>
          <a:srcRect l="3125" t="37400" r="65504" b="26060"/>
          <a:stretch>
            <a:fillRect/>
          </a:stretch>
        </p:blipFill>
        <p:spPr bwMode="auto">
          <a:xfrm>
            <a:off x="4499992" y="3501008"/>
            <a:ext cx="4320480" cy="29485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1" name="Picture 3"/>
          <p:cNvPicPr>
            <a:picLocks noChangeAspect="1" noChangeArrowheads="1"/>
          </p:cNvPicPr>
          <p:nvPr/>
        </p:nvPicPr>
        <p:blipFill>
          <a:blip r:embed="rId2" cstate="print"/>
          <a:srcRect l="6442" t="18500" r="28590" b="18501"/>
          <a:stretch>
            <a:fillRect/>
          </a:stretch>
        </p:blipFill>
        <p:spPr bwMode="auto">
          <a:xfrm>
            <a:off x="1619672" y="980728"/>
            <a:ext cx="7223843" cy="41044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Picture 2"/>
          <p:cNvPicPr>
            <a:picLocks noChangeAspect="1" noChangeArrowheads="1"/>
          </p:cNvPicPr>
          <p:nvPr/>
        </p:nvPicPr>
        <p:blipFill>
          <a:blip r:embed="rId2" cstate="print"/>
          <a:srcRect l="12915" t="24800" r="32453" b="31100"/>
          <a:stretch>
            <a:fillRect/>
          </a:stretch>
        </p:blipFill>
        <p:spPr bwMode="auto">
          <a:xfrm>
            <a:off x="1547664" y="1340768"/>
            <a:ext cx="7307783" cy="34563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http://im4-tub-ru.yandex.net/i?id=342876409-24-72&amp;n=21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7F7F7"/>
              </a:clrFrom>
              <a:clrTo>
                <a:srgbClr val="F7F7F7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547664" y="1124744"/>
            <a:ext cx="5472608" cy="4084036"/>
          </a:xfrm>
          <a:prstGeom prst="rect">
            <a:avLst/>
          </a:prstGeom>
          <a:noFill/>
        </p:spPr>
      </p:pic>
      <p:sp>
        <p:nvSpPr>
          <p:cNvPr id="15362" name="AutoShape 2" descr="http://minus5.ru/files/articles/362.jpg?1321512133"/>
          <p:cNvSpPr>
            <a:spLocks noChangeAspect="1" noChangeArrowheads="1"/>
          </p:cNvSpPr>
          <p:nvPr/>
        </p:nvSpPr>
        <p:spPr bwMode="auto">
          <a:xfrm>
            <a:off x="63500" y="-136525"/>
            <a:ext cx="2562225" cy="3857625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5366" name="AutoShape 6" descr="http://shop-stitcher.ru/Statiy/ng-2.jpg"/>
          <p:cNvSpPr>
            <a:spLocks noChangeAspect="1" noChangeArrowheads="1"/>
          </p:cNvSpPr>
          <p:nvPr/>
        </p:nvSpPr>
        <p:spPr bwMode="auto">
          <a:xfrm>
            <a:off x="63500" y="-136525"/>
            <a:ext cx="1428750" cy="200025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5370" name="AutoShape 10" descr="http://minus5.ru/files/articles/362.jpg?1321512133"/>
          <p:cNvSpPr>
            <a:spLocks noChangeAspect="1" noChangeArrowheads="1"/>
          </p:cNvSpPr>
          <p:nvPr/>
        </p:nvSpPr>
        <p:spPr bwMode="auto">
          <a:xfrm>
            <a:off x="63500" y="-136525"/>
            <a:ext cx="2562225" cy="3857625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5372" name="AutoShape 12" descr="http://cs10687.vkontakte.ru/u33478120/a_89c6e6b1.jpg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" name="Rectangle 2"/>
          <p:cNvSpPr txBox="1">
            <a:spLocks noChangeArrowheads="1"/>
          </p:cNvSpPr>
          <p:nvPr/>
        </p:nvSpPr>
        <p:spPr>
          <a:xfrm>
            <a:off x="914400" y="404664"/>
            <a:ext cx="7762056" cy="114300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4">
                    <a:lumMod val="75000"/>
                  </a:schemeClr>
                </a:solidFill>
                <a:effectLst/>
                <a:uLnTx/>
                <a:uFillTx/>
                <a:latin typeface="Monotype Corsiva" pitchFamily="66" charset="0"/>
                <a:ea typeface="+mj-ea"/>
                <a:cs typeface="+mj-cs"/>
              </a:rPr>
              <a:t>ЧТО ЖЕ ЭТО ТАКОЕ –БИСЕР</a:t>
            </a:r>
            <a:r>
              <a:rPr kumimoji="0" 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4">
                    <a:lumMod val="75000"/>
                  </a:schemeClr>
                </a:solidFill>
                <a:effectLst/>
                <a:uLnTx/>
                <a:uFillTx/>
                <a:latin typeface="Monotype Corsiva" pitchFamily="66" charset="0"/>
                <a:ea typeface="+mj-ea"/>
                <a:cs typeface="+mj-cs"/>
              </a:rPr>
              <a:t>?</a:t>
            </a:r>
            <a:endParaRPr kumimoji="0" lang="ru-RU" sz="3600" b="0" i="0" u="none" strike="noStrike" kern="1200" cap="none" spc="0" normalizeH="0" baseline="0" noProof="0" dirty="0" smtClean="0">
              <a:ln>
                <a:noFill/>
              </a:ln>
              <a:solidFill>
                <a:schemeClr val="accent4">
                  <a:lumMod val="75000"/>
                </a:schemeClr>
              </a:solidFill>
              <a:effectLst/>
              <a:uLnTx/>
              <a:uFillTx/>
              <a:latin typeface="Monotype Corsiva" pitchFamily="66" charset="0"/>
              <a:ea typeface="+mj-ea"/>
              <a:cs typeface="+mj-cs"/>
            </a:endParaRPr>
          </a:p>
        </p:txBody>
      </p:sp>
      <p:sp>
        <p:nvSpPr>
          <p:cNvPr id="21" name="Rectangle 10"/>
          <p:cNvSpPr>
            <a:spLocks noChangeArrowheads="1"/>
          </p:cNvSpPr>
          <p:nvPr/>
        </p:nvSpPr>
        <p:spPr bwMode="auto">
          <a:xfrm>
            <a:off x="5292080" y="2926106"/>
            <a:ext cx="3851920" cy="3539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/>
            <a:r>
              <a:rPr lang="ru-RU" sz="2800" dirty="0">
                <a:solidFill>
                  <a:schemeClr val="accent1">
                    <a:lumMod val="50000"/>
                  </a:schemeClr>
                </a:solidFill>
              </a:rPr>
              <a:t>       Бисер – это мелкие круглые или граненые шарики из стекла (фарфора, металла, пластмассы или кости) со сквозными отверстиями для низания. 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691680" y="332656"/>
            <a:ext cx="712879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5400" b="1" cap="all" spc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СПАСИБО ЗА</a:t>
            </a:r>
          </a:p>
          <a:p>
            <a:pPr algn="ctr"/>
            <a:r>
              <a:rPr lang="ru-RU" sz="54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ВНИМАНИЕ!</a:t>
            </a:r>
            <a:endParaRPr lang="ru-RU" sz="5400" b="1" cap="all" spc="0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pic>
        <p:nvPicPr>
          <p:cNvPr id="45058" name="Picture 2" descr="http://podarki.nbbr.ru/client_upload/podarki/biser/bonsa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43808" y="2060848"/>
            <a:ext cx="4536504" cy="4554650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6" descr="2cb_9709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12160" y="908720"/>
            <a:ext cx="2740025" cy="2584450"/>
          </a:xfrm>
          <a:prstGeom prst="rect">
            <a:avLst/>
          </a:prstGeom>
          <a:noFill/>
        </p:spPr>
      </p:pic>
      <p:pic>
        <p:nvPicPr>
          <p:cNvPr id="4" name="Picture 7" descr="bb_67200_med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68144" y="3717032"/>
            <a:ext cx="3025775" cy="2511425"/>
          </a:xfrm>
          <a:prstGeom prst="rect">
            <a:avLst/>
          </a:prstGeom>
          <a:noFill/>
        </p:spPr>
      </p:pic>
      <p:pic>
        <p:nvPicPr>
          <p:cNvPr id="5" name="Picture 10" descr="sb_0333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619673" y="2996952"/>
            <a:ext cx="1872208" cy="1862886"/>
          </a:xfrm>
          <a:prstGeom prst="rect">
            <a:avLst/>
          </a:prstGeom>
          <a:noFill/>
        </p:spPr>
      </p:pic>
      <p:pic>
        <p:nvPicPr>
          <p:cNvPr id="6" name="Picture 12" descr="photo161"/>
          <p:cNvPicPr>
            <a:picLocks noChangeAspect="1" noChangeArrowheads="1"/>
          </p:cNvPicPr>
          <p:nvPr/>
        </p:nvPicPr>
        <p:blipFill>
          <a:blip r:embed="rId5" cstate="print"/>
          <a:srcRect r="19178"/>
          <a:stretch>
            <a:fillRect/>
          </a:stretch>
        </p:blipFill>
        <p:spPr bwMode="auto">
          <a:xfrm>
            <a:off x="1619672" y="980728"/>
            <a:ext cx="4248472" cy="1808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1691680" y="332656"/>
            <a:ext cx="66967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РАЗНООБРАЗИЕ БИСЕРА</a:t>
            </a:r>
            <a:endParaRPr lang="ru-RU" sz="2400" b="1" i="1" dirty="0">
              <a:solidFill>
                <a:schemeClr val="tx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8" name="Picture 21" descr="pic1__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678238" y="2996952"/>
            <a:ext cx="1906188" cy="17281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23" descr="materiales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195736" y="4941168"/>
            <a:ext cx="2880320" cy="1643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http://www.artzacepka.ru/pic/%D1%84%D0%B0%D1%80%D0%B0%D0%BE%D0%BD%D1%8B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7704" y="404664"/>
            <a:ext cx="6215783" cy="4392488"/>
          </a:xfrm>
          <a:prstGeom prst="rect">
            <a:avLst/>
          </a:prstGeom>
          <a:noFill/>
        </p:spPr>
      </p:pic>
      <p:pic>
        <p:nvPicPr>
          <p:cNvPr id="25602" name="Picture 2" descr="История бисера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59832" y="5157192"/>
            <a:ext cx="3960440" cy="1378235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4" name="Picture 4" descr="SWScan00206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364088" y="1124744"/>
            <a:ext cx="3455908" cy="51845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4" descr="SWScan00206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763688" y="332656"/>
            <a:ext cx="3426279" cy="51845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60" name="Picture 4" descr="http://im0-tub-ru.yandex.net/i?id=109989314-23-72&amp;n=2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63688" y="3861048"/>
            <a:ext cx="3312368" cy="2208245"/>
          </a:xfrm>
          <a:prstGeom prst="rect">
            <a:avLst/>
          </a:prstGeom>
          <a:noFill/>
        </p:spPr>
      </p:pic>
      <p:pic>
        <p:nvPicPr>
          <p:cNvPr id="19462" name="Picture 6" descr="http://im8-tub-ru.yandex.net/i?id=513513277-53-72&amp;n=2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36096" y="3861048"/>
            <a:ext cx="3183201" cy="2220838"/>
          </a:xfrm>
          <a:prstGeom prst="rect">
            <a:avLst/>
          </a:prstGeom>
          <a:noFill/>
        </p:spPr>
      </p:pic>
      <p:pic>
        <p:nvPicPr>
          <p:cNvPr id="19464" name="Picture 8" descr="http://www.etoya.ru/files/images/pub/part_1/28627/src/1.jpg?526_35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627784" y="476672"/>
            <a:ext cx="4722118" cy="3142094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ile:Marco Polo portrai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43808" y="548680"/>
            <a:ext cx="4320480" cy="583473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http://im6-tub-ru.yandex.net/i?id=556264238-05-72&amp;n=2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7704" y="404664"/>
            <a:ext cx="2736304" cy="2183221"/>
          </a:xfrm>
          <a:prstGeom prst="rect">
            <a:avLst/>
          </a:prstGeom>
          <a:noFill/>
        </p:spPr>
      </p:pic>
      <p:pic>
        <p:nvPicPr>
          <p:cNvPr id="20486" name="Picture 6" descr="http://www.milliontovarov.com/image/cache/data/00000006867-0001-500x50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19672" y="2852936"/>
            <a:ext cx="4762500" cy="3705225"/>
          </a:xfrm>
          <a:prstGeom prst="rect">
            <a:avLst/>
          </a:prstGeom>
          <a:noFill/>
        </p:spPr>
      </p:pic>
      <p:pic>
        <p:nvPicPr>
          <p:cNvPr id="20488" name="Picture 8" descr="http://im0-tub-ru.yandex.net/i?id=298770181-49-72&amp;n=2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588224" y="3861048"/>
            <a:ext cx="2232248" cy="2232248"/>
          </a:xfrm>
          <a:prstGeom prst="rect">
            <a:avLst/>
          </a:prstGeom>
          <a:noFill/>
        </p:spPr>
      </p:pic>
      <p:pic>
        <p:nvPicPr>
          <p:cNvPr id="20490" name="Picture 10" descr="http://im6-tub-ru.yandex.net/i?id=541017223-04-72&amp;n=2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868144" y="332656"/>
            <a:ext cx="2952328" cy="2318582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557</TotalTime>
  <Words>33</Words>
  <Application>Microsoft Office PowerPoint</Application>
  <PresentationFormat>Экран (4:3)</PresentationFormat>
  <Paragraphs>16</Paragraphs>
  <Slides>30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30</vt:i4>
      </vt:variant>
    </vt:vector>
  </HeadingPairs>
  <TitlesOfParts>
    <vt:vector size="31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Пользователь</dc:creator>
  <cp:lastModifiedBy>Пользователь</cp:lastModifiedBy>
  <cp:revision>58</cp:revision>
  <dcterms:created xsi:type="dcterms:W3CDTF">2012-10-13T08:18:37Z</dcterms:created>
  <dcterms:modified xsi:type="dcterms:W3CDTF">2014-01-25T09:24:32Z</dcterms:modified>
</cp:coreProperties>
</file>