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2" r:id="rId19"/>
    <p:sldId id="270" r:id="rId20"/>
    <p:sldId id="278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996" autoAdjust="0"/>
  </p:normalViewPr>
  <p:slideViewPr>
    <p:cSldViewPr>
      <p:cViewPr varScale="1">
        <p:scale>
          <a:sx n="49" d="100"/>
          <a:sy n="4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AFE34-288D-4DDD-AD48-1E9EC2D2729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F566-C80F-49B7-A4DC-008201492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8F566-C80F-49B7-A4DC-00820149251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3%D1%80%D0%B5%D1%87%D0%B5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81001"/>
            <a:ext cx="8358246" cy="15478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Исследовательская работа </a:t>
            </a:r>
            <a:r>
              <a:rPr lang="ru-RU" dirty="0" smtClean="0">
                <a:effectLst/>
              </a:rPr>
              <a:t>«</a:t>
            </a:r>
            <a:r>
              <a:rPr lang="ru-RU" b="1" u="sng" dirty="0" smtClean="0">
                <a:effectLst/>
              </a:rPr>
              <a:t>Имя </a:t>
            </a:r>
            <a:r>
              <a:rPr lang="ru-RU" b="1" u="sng" dirty="0" smtClean="0">
                <a:effectLst/>
              </a:rPr>
              <a:t>в реке времени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643446"/>
            <a:ext cx="3786182" cy="17859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Выполнила: </a:t>
            </a:r>
            <a:r>
              <a:rPr lang="ru-RU" sz="2800" b="1" dirty="0" err="1" smtClean="0">
                <a:solidFill>
                  <a:schemeClr val="tx1"/>
                </a:solidFill>
              </a:rPr>
              <a:t>Дергунова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Ксения,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ученица 7 класса МОУ СОШ №8 </a:t>
            </a:r>
            <a:r>
              <a:rPr lang="ru-RU" sz="2800" b="1" dirty="0" err="1" smtClean="0">
                <a:solidFill>
                  <a:schemeClr val="tx1"/>
                </a:solidFill>
              </a:rPr>
              <a:t>пгт.Спирово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 descr="https://slavtradition.com/images/svodki/2023/08/15/names-1280x69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5143536" cy="370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	Происхождение и значение некоторых имён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b="1" i="1" dirty="0" smtClean="0"/>
              <a:t>Александр</a:t>
            </a:r>
            <a:r>
              <a:rPr lang="ru-RU" sz="3200" i="1" dirty="0" smtClean="0"/>
              <a:t> – «защитник людей» (греч.)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i="1" dirty="0" smtClean="0"/>
              <a:t> </a:t>
            </a:r>
            <a:r>
              <a:rPr lang="ru-RU" sz="3200" b="1" i="1" dirty="0" smtClean="0"/>
              <a:t>Алексей</a:t>
            </a:r>
            <a:r>
              <a:rPr lang="ru-RU" sz="3200" i="1" dirty="0" smtClean="0"/>
              <a:t> – «защитник» (греч.)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i="1" dirty="0" smtClean="0"/>
              <a:t>Василий </a:t>
            </a:r>
            <a:r>
              <a:rPr lang="ru-RU" sz="3200" i="1" dirty="0" smtClean="0"/>
              <a:t>– «царский» (греч.)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i="1" dirty="0" smtClean="0"/>
              <a:t> Даниил </a:t>
            </a:r>
            <a:r>
              <a:rPr lang="ru-RU" sz="3200" i="1" dirty="0" smtClean="0"/>
              <a:t>– «</a:t>
            </a:r>
            <a:r>
              <a:rPr lang="ru-RU" sz="3200" i="1" dirty="0" err="1" smtClean="0"/>
              <a:t>бог-мой</a:t>
            </a:r>
            <a:r>
              <a:rPr lang="ru-RU" sz="3200" i="1" dirty="0" smtClean="0"/>
              <a:t> судья» (евр.)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i="1" dirty="0" smtClean="0"/>
              <a:t>Анастасия</a:t>
            </a:r>
            <a:r>
              <a:rPr lang="ru-RU" sz="3200" i="1" dirty="0" smtClean="0"/>
              <a:t> – «воскресшая» (греч.)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i="1" dirty="0" smtClean="0"/>
              <a:t> </a:t>
            </a:r>
            <a:r>
              <a:rPr lang="ru-RU" sz="3200" b="1" i="1" dirty="0" smtClean="0"/>
              <a:t>Екатерина</a:t>
            </a:r>
            <a:r>
              <a:rPr lang="ru-RU" sz="3200" i="1" dirty="0" smtClean="0"/>
              <a:t> – «чистая, святая» (греч.)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i="1" dirty="0" smtClean="0"/>
              <a:t>Елена</a:t>
            </a:r>
            <a:r>
              <a:rPr lang="ru-RU" sz="3200" i="1" dirty="0" smtClean="0"/>
              <a:t> – «светлая» (греч.)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i="1" dirty="0" smtClean="0"/>
              <a:t> </a:t>
            </a:r>
            <a:r>
              <a:rPr lang="ru-RU" sz="3200" b="1" i="1" dirty="0" smtClean="0"/>
              <a:t>Наталья</a:t>
            </a:r>
            <a:r>
              <a:rPr lang="ru-RU" sz="3200" i="1" dirty="0" smtClean="0"/>
              <a:t>  - «родная» (лат.)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i="1" dirty="0" smtClean="0"/>
              <a:t>Варвара</a:t>
            </a:r>
            <a:r>
              <a:rPr lang="ru-RU" sz="3200" i="1" dirty="0" smtClean="0"/>
              <a:t> – «чужеземная» (греч.)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i="1" dirty="0" smtClean="0"/>
              <a:t> </a:t>
            </a:r>
            <a:r>
              <a:rPr lang="ru-RU" sz="3200" b="1" i="1" dirty="0" smtClean="0"/>
              <a:t>Татьяна</a:t>
            </a:r>
            <a:r>
              <a:rPr lang="ru-RU" sz="3200" i="1" dirty="0" smtClean="0"/>
              <a:t> – «</a:t>
            </a:r>
            <a:r>
              <a:rPr lang="ru-RU" sz="3200" i="1" dirty="0" err="1" smtClean="0"/>
              <a:t>успокоительница</a:t>
            </a:r>
            <a:r>
              <a:rPr lang="ru-RU" sz="3200" i="1" dirty="0" smtClean="0"/>
              <a:t>» (греч.)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Причуды имён в двадцатом столетии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242889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В начале 20-30 годов ,когда революционные изменения затронули все сферы жизни общества, были попытки создать что-то типа святцев на советский манер. В новых, вновь возникающих именах находили отражения все события и явления новой эпохи</a:t>
            </a:r>
            <a:endParaRPr lang="ru-RU" b="1" i="1" dirty="0"/>
          </a:p>
        </p:txBody>
      </p:sp>
      <p:pic>
        <p:nvPicPr>
          <p:cNvPr id="31746" name="Picture 2" descr="https://735606.selcdn.ru/russiainphoto/photos/2019/07/24/2zem6xx5oanb03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8143932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Причуды имён в двадцатом столетии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Таким образом в России появились маленькие </a:t>
            </a:r>
            <a:r>
              <a:rPr lang="ru-RU" sz="3600" b="1" dirty="0" smtClean="0"/>
              <a:t>Электрификации, Индустрии, Химизации, </a:t>
            </a:r>
            <a:r>
              <a:rPr lang="ru-RU" sz="3600" b="1" dirty="0" err="1" smtClean="0"/>
              <a:t>Тракторины</a:t>
            </a:r>
            <a:r>
              <a:rPr lang="ru-RU" sz="3600" dirty="0" smtClean="0"/>
              <a:t>, а среди мальчиков </a:t>
            </a:r>
            <a:r>
              <a:rPr lang="ru-RU" sz="3600" b="1" dirty="0" smtClean="0"/>
              <a:t>– Днепрогэс, </a:t>
            </a:r>
            <a:r>
              <a:rPr lang="ru-RU" sz="3600" b="1" dirty="0" err="1" smtClean="0"/>
              <a:t>Магнистрой</a:t>
            </a:r>
            <a:r>
              <a:rPr lang="ru-RU" sz="3600" b="1" dirty="0" smtClean="0"/>
              <a:t>, Донбасс.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Что означает моё имя? Что оно может рассказать?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168948"/>
          </a:xfrm>
        </p:spPr>
        <p:txBody>
          <a:bodyPr/>
          <a:lstStyle/>
          <a:p>
            <a:r>
              <a:rPr lang="ru-RU" dirty="0" smtClean="0"/>
              <a:t>Ксения- очень красивое женское имя , пользующееся популярностью в обществе с давних времен. В переводе с древнегреческого оно означает «гостья».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В Россию это имя пришло в 10 веке и его давали детям знатных особ.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Данное имя имеет множество разнообразных вариаций.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какие имена есть в нашей школе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нашей школе в 5-9 классах обучаются 136 человек, из них 69 девочек и 65 мальчиков.</a:t>
            </a:r>
          </a:p>
          <a:p>
            <a:r>
              <a:rPr lang="ru-RU" sz="2800" dirty="0" smtClean="0"/>
              <a:t>Исследовав их имена я выяснила, что из девочек самое популярное имя – Виктория (7 чел</a:t>
            </a:r>
            <a:r>
              <a:rPr lang="ru-RU" sz="2800" dirty="0" smtClean="0"/>
              <a:t>.) Полина (5 чел.), Софья (4 чел.) Вероника (4 чел.), </a:t>
            </a:r>
            <a:r>
              <a:rPr lang="ru-RU" sz="2800" dirty="0" smtClean="0"/>
              <a:t>а среди мальчиков- Никита ( 7 </a:t>
            </a:r>
            <a:r>
              <a:rPr lang="ru-RU" sz="2800" dirty="0" smtClean="0"/>
              <a:t>чел)Даниил (5 чел.) Ярослав ( 4 чел.) Егор (4 чел.)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-5692"/>
          <a:ext cx="9144000" cy="6792279"/>
        </p:xfrm>
        <a:graphic>
          <a:graphicData uri="http://schemas.openxmlformats.org/drawingml/2006/table">
            <a:tbl>
              <a:tblPr/>
              <a:tblGrid>
                <a:gridCol w="569286"/>
                <a:gridCol w="1414584"/>
                <a:gridCol w="1306287"/>
                <a:gridCol w="1508504"/>
                <a:gridCol w="1418418"/>
                <a:gridCol w="1408831"/>
                <a:gridCol w="1518090"/>
              </a:tblGrid>
              <a:tr h="482919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2008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2009г.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2010г.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1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Женские имена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Мужские имена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Женские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имена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Мужские имена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Женские имена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Мужские имена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Виктория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Никита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Надежда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Глеб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Виктория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Рустам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Варвара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Фёдор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Диана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Сергей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София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Никита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Майя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Егор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Ульяна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Ярослав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Тамила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Александр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Диана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Ярослав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Алина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Данила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Яна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Иван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Кристина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Сергей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Вероника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Виктор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Дарья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Дмитрий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Алина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Данила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Елена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Даниил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Алёна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Никита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Валентин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Злата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Илья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Ангелина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Даниил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Лев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Полина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Алексей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Вероника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Никита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Кирилл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Ульяна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Ростислав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Алина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Матвей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Виктор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Карина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Степан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Ксения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Семён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Владислав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Полина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Никита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Дмитрий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Дарья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Ярослав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Илья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Софья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Константин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9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Елизавета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Никита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34" marR="348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3" y="0"/>
          <a:ext cx="9001157" cy="6875148"/>
        </p:xfrm>
        <a:graphic>
          <a:graphicData uri="http://schemas.openxmlformats.org/drawingml/2006/table">
            <a:tbl>
              <a:tblPr/>
              <a:tblGrid>
                <a:gridCol w="514464"/>
                <a:gridCol w="1340541"/>
                <a:gridCol w="1459966"/>
                <a:gridCol w="1649754"/>
                <a:gridCol w="1444226"/>
                <a:gridCol w="1516441"/>
                <a:gridCol w="1075765"/>
              </a:tblGrid>
              <a:tr h="256212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2012г.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2013г.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Женские имена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Мужские имена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Женские имена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Мужские имена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Женские имена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336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Мужские имена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Лидия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Николай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Яна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Евгений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Иван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Ирина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Илья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Виктория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Даниил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Александра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Ева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Александр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Александра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Артём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София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Софья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Егор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Варвара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Егор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Виктория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Екатерина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Кирилл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Анастасия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Андрей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Василиса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Илья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Ульяна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Денис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Аполлинария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Тимофей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Елизавета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Алексей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Василиса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Артём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Ярослав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Полина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Кирилл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Вероника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Владислав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Алина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Владислав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Даниил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Дарья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Даниил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Полина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Дмитрий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1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Милена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030" marR="30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Происхождение имён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Таким образом, первое место среди обучающихся 5-9 классов занимают имена древнегреческого происхождения ( 25 раз). Второе- древнееврейского, третье- латинского (6 </a:t>
            </a:r>
            <a:r>
              <a:rPr lang="ru-RU" sz="3200" dirty="0" smtClean="0"/>
              <a:t>раз)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Имена по происхождению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714348" y="857232"/>
          <a:ext cx="7643865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2640"/>
                <a:gridCol w="2468826"/>
                <a:gridCol w="1962399"/>
              </a:tblGrid>
              <a:tr h="524593"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/>
                        <a:t>Происхождение имени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/>
                        <a:t>Кол-во имен девочек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 smtClean="0"/>
                        <a:t>Кол-во имен мальчиков</a:t>
                      </a:r>
                      <a:endParaRPr lang="ru-RU" b="0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древнегреческое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латинское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древнееврейское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славянское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европейское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греческое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старославянское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восточнославянское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французское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древнерусское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персидское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древнескандинавское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32889">
                <a:tc>
                  <a:txBody>
                    <a:bodyPr/>
                    <a:lstStyle/>
                    <a:p>
                      <a:r>
                        <a:rPr lang="ru-RU" dirty="0" smtClean="0"/>
                        <a:t>римское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4891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90726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Мы провели анкетирование и узнали, что многие ребята ( 25 человек) не знают, что означают их имена. И лишь 18 учеников </a:t>
            </a:r>
            <a:r>
              <a:rPr lang="ru-RU" sz="2800" u="sng" dirty="0" smtClean="0"/>
              <a:t>попытались</a:t>
            </a:r>
            <a:r>
              <a:rPr lang="ru-RU" sz="2800" dirty="0" smtClean="0"/>
              <a:t> рассказать о своих именах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i="1" dirty="0" smtClean="0"/>
              <a:t>На вопрос </a:t>
            </a:r>
            <a:r>
              <a:rPr lang="ru-RU" sz="2400" b="1" i="1" dirty="0" smtClean="0"/>
              <a:t>: почему родители тебя так назвали</a:t>
            </a:r>
            <a:r>
              <a:rPr lang="ru-RU" sz="2400" i="1" dirty="0" smtClean="0"/>
              <a:t>, мы получили очень интересные ответы: в честь родственника- 7 чел., просто родители где-то услышали – 3 чел., давно нравилось имя- 10 чел., в семье не было таких имён- 4 чел., предложили тёти или дяди – 9 чел., не знают- 10 чел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Имя в жизни человека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71501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Выбор имени для человека очень важный и ответственный шаг. С именем человек проживает всю свою жизнь, встречает свои взлёты и падения .Дают нам его всего лишь раз и даже без нашего ведома, а мы должны носить его всю жизнь!</a:t>
            </a:r>
          </a:p>
          <a:p>
            <a:pPr algn="just"/>
            <a:r>
              <a:rPr lang="ru-RU" sz="2800" dirty="0" smtClean="0"/>
              <a:t>В нашей школе встречается достаточно много редких имён, значения которых не знают даже их обладатели. Мы решили провести  анализ имён и выяснить историю происхождения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Словарь «Происхождение имён» обучающихся 5-9 классов МОУ СОШ №8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Ангелина</a:t>
            </a:r>
            <a:r>
              <a:rPr lang="ru-RU" dirty="0" smtClean="0"/>
              <a:t> - происходит от древнего латинского имени </a:t>
            </a:r>
            <a:r>
              <a:rPr lang="ru-RU" dirty="0" err="1" smtClean="0"/>
              <a:t>Ангелус</a:t>
            </a:r>
            <a:r>
              <a:rPr lang="ru-RU" dirty="0" smtClean="0"/>
              <a:t>, которое в свою очередь взяло начало от греческого слова «</a:t>
            </a:r>
            <a:r>
              <a:rPr lang="ru-RU" dirty="0" err="1" smtClean="0"/>
              <a:t>ангелос</a:t>
            </a:r>
            <a:r>
              <a:rPr lang="ru-RU" dirty="0" smtClean="0"/>
              <a:t>». Переводится оно как «ангел», «вестница», «посланница». </a:t>
            </a:r>
          </a:p>
          <a:p>
            <a:r>
              <a:rPr lang="ru-RU" b="1" dirty="0" smtClean="0"/>
              <a:t>Анна</a:t>
            </a:r>
            <a:r>
              <a:rPr lang="ru-RU" dirty="0" smtClean="0"/>
              <a:t> –  пришло к нам из древнееврейского языка. В переводе с иврита </a:t>
            </a:r>
            <a:r>
              <a:rPr lang="ru-RU" dirty="0" err="1" smtClean="0"/>
              <a:t>Ханна</a:t>
            </a:r>
            <a:r>
              <a:rPr lang="ru-RU" dirty="0" smtClean="0"/>
              <a:t> означает «милость», «сила», «благодать», «храбрость». У католиков и православных существует еще одно значение – «милость божья».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КОНЕЧНО, В КАЖДОЙ ЭПОХЕ   В ИСТОРИИ  БЫЛИ СВОИ ИМЕНА, НО,  С ТЕЧЕНИЕМ ВРЕМЕНИ ИМЕНА ЗНАЧИТЕЛЬНО ИЗМЕНИЛИСЬ.</a:t>
            </a:r>
          </a:p>
          <a:p>
            <a:endParaRPr lang="ru-RU" sz="2400" dirty="0" smtClean="0"/>
          </a:p>
          <a:p>
            <a:r>
              <a:rPr lang="ru-RU" sz="2800" dirty="0" smtClean="0"/>
              <a:t>Моя исследовательская работа предлагает каждому задуматься о своих именах, ведь они даются один раз. </a:t>
            </a:r>
          </a:p>
          <a:p>
            <a:endParaRPr lang="ru-RU" sz="2800" dirty="0" smtClean="0"/>
          </a:p>
          <a:p>
            <a:r>
              <a:rPr lang="ru-RU" sz="2800" dirty="0" smtClean="0"/>
              <a:t>В руках  каждого человека  - создаст добрую славу своего имени. Я надеюсь, когда мы вырастем,  наши имена станут известны добрыми делами.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21537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</a:t>
            </a:r>
            <a:r>
              <a:rPr lang="ru-RU" dirty="0" smtClean="0"/>
              <a:t>   </a:t>
            </a:r>
            <a:r>
              <a:rPr lang="ru-RU" sz="2800" dirty="0" smtClean="0"/>
              <a:t>меня есть старший брат, и у него  имя греческого происхождения  -</a:t>
            </a:r>
            <a:r>
              <a:rPr lang="ru-RU" sz="2800" b="1" dirty="0" err="1" smtClean="0"/>
              <a:t>Порфи́рий</a:t>
            </a:r>
            <a:r>
              <a:rPr lang="ru-RU" sz="2800" dirty="0" smtClean="0"/>
              <a:t>   (</a:t>
            </a:r>
            <a:r>
              <a:rPr lang="ru-RU" sz="2800" dirty="0" smtClean="0">
                <a:hlinkClick r:id="rId2" tooltip="Греческий язык"/>
              </a:rPr>
              <a:t>греч.</a:t>
            </a:r>
            <a:r>
              <a:rPr lang="ru-RU" sz="2800" dirty="0" smtClean="0"/>
              <a:t> </a:t>
            </a:r>
            <a:r>
              <a:rPr lang="ru-RU" sz="2800" dirty="0" err="1" smtClean="0"/>
              <a:t>Πορφύριος </a:t>
            </a:r>
            <a:r>
              <a:rPr lang="ru-RU" sz="2800" dirty="0" smtClean="0"/>
              <a:t>— «багряный») 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А у Вас есть знакомые с интересными  именами?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4000" dirty="0" smtClean="0"/>
              <a:t>Спасибо за внимание!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и задачи работы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Целью</a:t>
            </a:r>
            <a:r>
              <a:rPr lang="ru-RU" i="1" dirty="0" smtClean="0"/>
              <a:t> работы является знакомство с миром имён, их историей, значением и своеобразием.</a:t>
            </a:r>
          </a:p>
          <a:p>
            <a:r>
              <a:rPr lang="ru-RU" b="1" i="1" dirty="0" smtClean="0"/>
              <a:t>Задачи:</a:t>
            </a:r>
          </a:p>
          <a:p>
            <a:pPr>
              <a:buNone/>
            </a:pPr>
            <a:r>
              <a:rPr lang="ru-RU" i="1" dirty="0" smtClean="0"/>
              <a:t>   -Изучить имена учащихся нашей школы</a:t>
            </a:r>
          </a:p>
          <a:p>
            <a:pPr>
              <a:buNone/>
            </a:pPr>
            <a:r>
              <a:rPr lang="ru-RU" i="1" dirty="0" smtClean="0"/>
              <a:t>  - Познакомится с этимологией слова ИМЯ</a:t>
            </a:r>
          </a:p>
          <a:p>
            <a:pPr>
              <a:buNone/>
            </a:pPr>
            <a:r>
              <a:rPr lang="ru-RU" i="1" dirty="0" smtClean="0"/>
              <a:t>   -Выяснить, какие имена самые распространённые, а какие редкие</a:t>
            </a:r>
          </a:p>
          <a:p>
            <a:r>
              <a:rPr lang="ru-RU" i="1" dirty="0" smtClean="0"/>
              <a:t>Познакомится с своеобразием древних русских имён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/>
          <a:lstStyle/>
          <a:p>
            <a:r>
              <a:rPr lang="ru-RU" b="1" dirty="0" smtClean="0"/>
              <a:t>Объект исследования : </a:t>
            </a:r>
            <a:r>
              <a:rPr lang="ru-RU" i="1" dirty="0" smtClean="0"/>
              <a:t>имя</a:t>
            </a:r>
          </a:p>
          <a:p>
            <a:r>
              <a:rPr lang="ru-RU" b="1" dirty="0" smtClean="0"/>
              <a:t>Предмет исследования: </a:t>
            </a:r>
            <a:r>
              <a:rPr lang="ru-RU" i="1" dirty="0" smtClean="0"/>
              <a:t>имена обучающихся 5-9 классов МОУ СОШ №8 </a:t>
            </a:r>
          </a:p>
          <a:p>
            <a:r>
              <a:rPr lang="ru-RU" b="1" dirty="0" smtClean="0"/>
              <a:t>Методы исследования: </a:t>
            </a:r>
          </a:p>
          <a:p>
            <a:pPr>
              <a:buNone/>
            </a:pPr>
            <a:r>
              <a:rPr lang="ru-RU" dirty="0" smtClean="0"/>
              <a:t>   -</a:t>
            </a:r>
            <a:r>
              <a:rPr lang="ru-RU" i="1" dirty="0" smtClean="0"/>
              <a:t>Изучение и анализ литературных источников</a:t>
            </a:r>
          </a:p>
          <a:p>
            <a:pPr>
              <a:buNone/>
            </a:pPr>
            <a:r>
              <a:rPr lang="ru-RU" i="1" dirty="0" smtClean="0"/>
              <a:t>  -Опрос школьников</a:t>
            </a:r>
          </a:p>
          <a:p>
            <a:pPr>
              <a:buNone/>
            </a:pPr>
            <a:r>
              <a:rPr lang="ru-RU" i="1" dirty="0" smtClean="0"/>
              <a:t>  -Анкетирование</a:t>
            </a:r>
          </a:p>
          <a:p>
            <a:pPr>
              <a:buNone/>
            </a:pPr>
            <a:r>
              <a:rPr lang="ru-RU" i="1" dirty="0" smtClean="0"/>
              <a:t>  -Обобщение полученных результатов</a:t>
            </a:r>
          </a:p>
          <a:p>
            <a:pPr>
              <a:buNone/>
            </a:pPr>
            <a:r>
              <a:rPr lang="ru-RU" i="1" dirty="0" smtClean="0"/>
              <a:t>  -Презентация результатов</a:t>
            </a:r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слова ИМЯ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Слово </a:t>
            </a:r>
            <a:r>
              <a:rPr lang="ru-RU" b="1" dirty="0" smtClean="0"/>
              <a:t>ИМЯ</a:t>
            </a:r>
            <a:r>
              <a:rPr lang="ru-RU" dirty="0" smtClean="0"/>
              <a:t>- очень древнее. Это слово некоторые учёные сближают с древнерусским </a:t>
            </a:r>
            <a:r>
              <a:rPr lang="ru-RU" b="1" dirty="0" smtClean="0"/>
              <a:t>ИМЪТИ</a:t>
            </a:r>
            <a:r>
              <a:rPr lang="ru-RU" dirty="0" smtClean="0"/>
              <a:t> – </a:t>
            </a:r>
            <a:r>
              <a:rPr lang="ru-RU" i="1" dirty="0" smtClean="0"/>
              <a:t>«иметь», «принимать за кого-либо или за что-то».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dirty="0" smtClean="0"/>
              <a:t>Другие считают, что слово восходит в древнеиндийскому И</a:t>
            </a:r>
            <a:r>
              <a:rPr lang="ru-RU" b="1" dirty="0" smtClean="0"/>
              <a:t>ЮОТИ </a:t>
            </a:r>
            <a:r>
              <a:rPr lang="ru-RU" dirty="0" smtClean="0"/>
              <a:t>– </a:t>
            </a:r>
            <a:r>
              <a:rPr lang="ru-RU" i="1" dirty="0" smtClean="0"/>
              <a:t>«отделяет», </a:t>
            </a:r>
            <a:r>
              <a:rPr lang="ru-RU" dirty="0" smtClean="0"/>
              <a:t>т.е. имя даётся  для того, чтобы отличить людей или животных друг от друга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представляет собой имя?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4471990" cy="492919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такое же слово, как и все остальные. В именах есть как грамматическое, так и лексическое значение. Разница между словом и именем, по мнению А.В Суперанской, состоит в том, что «обычное слово служит нам значением, а имя- звучанием»</a:t>
            </a:r>
            <a:endParaRPr lang="ru-RU" dirty="0"/>
          </a:p>
        </p:txBody>
      </p:sp>
      <p:pic>
        <p:nvPicPr>
          <p:cNvPr id="14340" name="Picture 4" descr="https://avatars.mds.yandex.net/get-mpic/4399709/img_id28465818235388328.jpeg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14488"/>
            <a:ext cx="373858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Верования и обычаи древнего человека, связанные с именем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6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2000" dirty="0" smtClean="0"/>
              <a:t>Имена, как и все на свете, имеют свою историю. Ряд ученых считают, что первыми на земле были имена собственные.</a:t>
            </a:r>
          </a:p>
          <a:p>
            <a:pPr algn="ctr">
              <a:buFontTx/>
              <a:buNone/>
            </a:pPr>
            <a:r>
              <a:rPr lang="ru-RU" sz="2000" b="1" u="sng" dirty="0" smtClean="0"/>
              <a:t>Африка</a:t>
            </a:r>
            <a:r>
              <a:rPr lang="ru-RU" sz="2000" dirty="0" smtClean="0"/>
              <a:t>: существовал обычай скрывать имена, особенно от чужестранцев.</a:t>
            </a:r>
          </a:p>
          <a:p>
            <a:pPr algn="ctr">
              <a:buFontTx/>
              <a:buNone/>
            </a:pPr>
            <a:endParaRPr lang="ru-RU" sz="2000" dirty="0" smtClean="0"/>
          </a:p>
          <a:p>
            <a:pPr algn="ctr">
              <a:buFontTx/>
              <a:buNone/>
            </a:pPr>
            <a:r>
              <a:rPr lang="ru-RU" sz="2000" b="1" u="sng" dirty="0" smtClean="0"/>
              <a:t>Эфиопия</a:t>
            </a:r>
            <a:r>
              <a:rPr lang="ru-RU" sz="2000" dirty="0" smtClean="0"/>
              <a:t>: мать не называла своих детей по имени.</a:t>
            </a:r>
          </a:p>
          <a:p>
            <a:pPr algn="ctr">
              <a:buFontTx/>
              <a:buNone/>
            </a:pPr>
            <a:endParaRPr lang="ru-RU" sz="2000" dirty="0" smtClean="0"/>
          </a:p>
          <a:p>
            <a:pPr algn="ctr">
              <a:buFontTx/>
              <a:buNone/>
            </a:pPr>
            <a:r>
              <a:rPr lang="ru-RU" sz="2000" b="1" u="sng" dirty="0" smtClean="0"/>
              <a:t>Индия</a:t>
            </a:r>
            <a:r>
              <a:rPr lang="ru-RU" sz="2000" dirty="0" smtClean="0"/>
              <a:t>: муж и жена не обращались друг к другу по имени.</a:t>
            </a:r>
          </a:p>
          <a:p>
            <a:pPr algn="ctr">
              <a:buFontTx/>
              <a:buNone/>
            </a:pPr>
            <a:r>
              <a:rPr lang="ru-RU" sz="2000" dirty="0" smtClean="0"/>
              <a:t>     </a:t>
            </a:r>
          </a:p>
          <a:p>
            <a:pPr algn="ctr">
              <a:buFontTx/>
              <a:buNone/>
            </a:pPr>
            <a:r>
              <a:rPr lang="ru-RU" sz="2000" dirty="0" smtClean="0"/>
              <a:t>     Многие люди считали, что имя человека – синоним его души. Чем дольше оно сохранится, тем </a:t>
            </a:r>
            <a:r>
              <a:rPr lang="ru-RU" sz="2000" dirty="0" err="1" smtClean="0"/>
              <a:t>бессмертнее</a:t>
            </a:r>
            <a:r>
              <a:rPr lang="ru-RU" sz="2000" dirty="0" smtClean="0"/>
              <a:t> будет человек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08980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Своеобразие древних русских имен</a:t>
            </a:r>
            <a:r>
              <a:rPr lang="ru-RU" sz="4400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русские имена были своеобразными характеристиками: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внешним признакам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Мал, Рябой, Кудряш,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Любава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Забава;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черте характера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Добрыня, Храбр,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Несмеяна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отношению к нему других людей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Ждан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Блажен, Любим;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времени появления в семье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Вторак,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Девятуша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Меньшой;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профессии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Кожемяка, Селянин.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Все эти имена впоследствии перешли в состав современных русских фамилий.</a:t>
            </a:r>
          </a:p>
          <a:p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героев русских сказок – Ивана да Марьи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535785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древнееврейское от ЙЕХОХАНАН ( «милость божия», «дар бога»)</a:t>
            </a:r>
          </a:p>
          <a:p>
            <a:pPr>
              <a:buFontTx/>
              <a:buNone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Это имя сегодня заимствовано во многие языки:</a:t>
            </a:r>
          </a:p>
          <a:p>
            <a:pPr>
              <a:buFontTx/>
              <a:buNone/>
            </a:pP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Иоаннэс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(греч.)             Иоганн (немец.)           Джованни (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>
              <a:buFontTx/>
              <a:buNone/>
            </a:pP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Юхан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эстон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              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Янис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(латыш.)              Ян (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>
              <a:buFontTx/>
              <a:buNone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(англ.)                   Жан (франц.)             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Иванэ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(груз.)</a:t>
            </a:r>
          </a:p>
          <a:p>
            <a:pPr>
              <a:buFontTx/>
              <a:buNone/>
            </a:pP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Ованэс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(армян.)            Он (болгар.)                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Жоан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(португ.)</a:t>
            </a:r>
          </a:p>
          <a:p>
            <a:pPr>
              <a:buFontTx/>
              <a:buNone/>
            </a:pPr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древнееврейское МРЙМ («любимая», «желанная»).</a:t>
            </a:r>
          </a:p>
          <a:p>
            <a:pPr>
              <a:buFontTx/>
              <a:buNone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Это имя имеет множество производных:</a:t>
            </a:r>
          </a:p>
          <a:p>
            <a:pPr>
              <a:buFontTx/>
              <a:buNone/>
            </a:pP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Маремьяна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Мариам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Марьяна, Марианна,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Мариэтта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Марионелла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Мари, Мэри.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231</TotalTime>
  <Words>1398</Words>
  <Application>Microsoft Office PowerPoint</Application>
  <PresentationFormat>Экран (4:3)</PresentationFormat>
  <Paragraphs>322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Исследовательская работа «Имя в реке времени»</vt:lpstr>
      <vt:lpstr> Имя в жизни человека.</vt:lpstr>
      <vt:lpstr>Цель и задачи работы</vt:lpstr>
      <vt:lpstr>Слайд 4</vt:lpstr>
      <vt:lpstr>Этимология слова ИМЯ</vt:lpstr>
      <vt:lpstr>Что представляет собой имя?</vt:lpstr>
      <vt:lpstr>Верования и обычаи древнего человека, связанные с именем</vt:lpstr>
      <vt:lpstr>Своеобразие древних русских имен.</vt:lpstr>
      <vt:lpstr>История героев русских сказок – Ивана да Марьи</vt:lpstr>
      <vt:lpstr> Происхождение и значение некоторых имён</vt:lpstr>
      <vt:lpstr>Причуды имён в двадцатом столетии</vt:lpstr>
      <vt:lpstr>Причуды имён в двадцатом столетии</vt:lpstr>
      <vt:lpstr>Что означает моё имя? Что оно может рассказать?</vt:lpstr>
      <vt:lpstr>А какие имена есть в нашей школе?</vt:lpstr>
      <vt:lpstr>Слайд 15</vt:lpstr>
      <vt:lpstr>Слайд 16</vt:lpstr>
      <vt:lpstr>Происхождение имён</vt:lpstr>
      <vt:lpstr>Имена по происхождению</vt:lpstr>
      <vt:lpstr>Результаты анкетирования</vt:lpstr>
      <vt:lpstr>Словарь «Происхождение имён» обучающихся 5-9 классов МОУ СОШ №8</vt:lpstr>
      <vt:lpstr>заключение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«Имя в реке времени»</dc:title>
  <dc:creator>Dmitry</dc:creator>
  <cp:lastModifiedBy>admin</cp:lastModifiedBy>
  <cp:revision>29</cp:revision>
  <dcterms:created xsi:type="dcterms:W3CDTF">2024-02-27T15:59:31Z</dcterms:created>
  <dcterms:modified xsi:type="dcterms:W3CDTF">2024-03-01T11:09:28Z</dcterms:modified>
</cp:coreProperties>
</file>